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257" r:id="rId9"/>
    <p:sldId id="262" r:id="rId10"/>
    <p:sldId id="258" r:id="rId11"/>
    <p:sldId id="259" r:id="rId12"/>
    <p:sldId id="260" r:id="rId13"/>
    <p:sldId id="268" r:id="rId14"/>
    <p:sldId id="300" r:id="rId15"/>
    <p:sldId id="308" r:id="rId16"/>
    <p:sldId id="309" r:id="rId17"/>
    <p:sldId id="261" r:id="rId18"/>
    <p:sldId id="263" r:id="rId19"/>
    <p:sldId id="264" r:id="rId20"/>
    <p:sldId id="269" r:id="rId21"/>
    <p:sldId id="265" r:id="rId22"/>
    <p:sldId id="266" r:id="rId23"/>
    <p:sldId id="276" r:id="rId24"/>
    <p:sldId id="277" r:id="rId25"/>
    <p:sldId id="270" r:id="rId26"/>
    <p:sldId id="271" r:id="rId27"/>
    <p:sldId id="272" r:id="rId28"/>
    <p:sldId id="273" r:id="rId29"/>
    <p:sldId id="274" r:id="rId30"/>
    <p:sldId id="275" r:id="rId31"/>
    <p:sldId id="279" r:id="rId32"/>
    <p:sldId id="280" r:id="rId33"/>
    <p:sldId id="281" r:id="rId34"/>
    <p:sldId id="282" r:id="rId35"/>
    <p:sldId id="283" r:id="rId36"/>
    <p:sldId id="285" r:id="rId37"/>
    <p:sldId id="287" r:id="rId38"/>
    <p:sldId id="286" r:id="rId39"/>
    <p:sldId id="284" r:id="rId40"/>
    <p:sldId id="301" r:id="rId4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9900"/>
    <a:srgbClr val="FF6600"/>
    <a:srgbClr val="008000"/>
    <a:srgbClr val="FFCC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0" autoAdjust="0"/>
    <p:restoredTop sz="94660"/>
  </p:normalViewPr>
  <p:slideViewPr>
    <p:cSldViewPr>
      <p:cViewPr varScale="1">
        <p:scale>
          <a:sx n="67" d="100"/>
          <a:sy n="67" d="100"/>
        </p:scale>
        <p:origin x="15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2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1D3CBFCA-C234-4F5E-B17C-BDEBE88BB3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9747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B48D6-3196-4DDA-8FA7-5686BA423D7C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F3659-95B8-4BFB-BE62-2E6ACE8B33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8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F3659-95B8-4BFB-BE62-2E6ACE8B33B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05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F3659-95B8-4BFB-BE62-2E6ACE8B33B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73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F3659-95B8-4BFB-BE62-2E6ACE8B33B4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55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83123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27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02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30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895600"/>
            <a:ext cx="7772400" cy="1362075"/>
          </a:xfrm>
        </p:spPr>
        <p:txBody>
          <a:bodyPr/>
          <a:lstStyle>
            <a:lvl1pPr algn="l">
              <a:defRPr sz="4000" b="0" cap="none" baseline="0">
                <a:effectLst/>
                <a:latin typeface="+mn-lt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52500" y="428545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8649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08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23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39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62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0672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59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0" tIns="0" rIns="0" bIns="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  <a:ea typeface="新細明體" charset="-12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7C541A97-978A-47E1-ACAF-19536E102A7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fix.org/" TargetMode="External"/><Relationship Id="rId2" Type="http://schemas.openxmlformats.org/officeDocument/2006/relationships/hyperlink" Target="http://www.sendmail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cs.nctu.edu.tw/help/procmail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hwong@nabsd.cs.nctu.edu.tw" TargetMode="External"/><Relationship Id="rId2" Type="http://schemas.openxmlformats.org/officeDocument/2006/relationships/hyperlink" Target="mailto:user@host.domai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lctseng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 </a:t>
            </a:r>
            <a:r>
              <a:rPr lang="en-US" altLang="zh-TW" dirty="0"/>
              <a:t>Liang-Chi </a:t>
            </a:r>
            <a:r>
              <a:rPr lang="en-US" altLang="zh-TW" dirty="0" smtClean="0"/>
              <a:t>Tseng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User Agent (UA)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Help user read and compose mails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UA must know mail format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Originally: Text only 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Now: MIME (for multi-media)</a:t>
            </a:r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r>
              <a:rPr lang="en-US" altLang="zh-TW" dirty="0" smtClean="0"/>
              <a:t>※ </a:t>
            </a:r>
            <a:r>
              <a:rPr lang="en-US" altLang="zh-TW" dirty="0" smtClean="0">
                <a:ea typeface="新細明體" panose="02020500000000000000" pitchFamily="18" charset="-120"/>
              </a:rPr>
              <a:t>MIME (Multipurpose Internet Mail Extensions)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Include several types of content that can be encoded in the mail, such as image, video,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4728913" y="4876800"/>
            <a:ext cx="4186487" cy="1801831"/>
            <a:chOff x="4728913" y="4876800"/>
            <a:chExt cx="4186487" cy="1801831"/>
          </a:xfrm>
        </p:grpSpPr>
        <p:grpSp>
          <p:nvGrpSpPr>
            <p:cNvPr id="4" name="群組 3"/>
            <p:cNvGrpSpPr/>
            <p:nvPr/>
          </p:nvGrpSpPr>
          <p:grpSpPr>
            <a:xfrm>
              <a:off x="4728913" y="4876800"/>
              <a:ext cx="4186487" cy="1801831"/>
              <a:chOff x="5638800" y="103169"/>
              <a:chExt cx="3124200" cy="1344631"/>
            </a:xfrm>
          </p:grpSpPr>
          <p:pic>
            <p:nvPicPr>
              <p:cNvPr id="5" name="Picture 7" descr="img16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275" r="1770" b="3424"/>
              <a:stretch>
                <a:fillRect/>
              </a:stretch>
            </p:blipFill>
            <p:spPr bwMode="auto">
              <a:xfrm>
                <a:off x="5638800" y="103169"/>
                <a:ext cx="3124200" cy="134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矩形 5"/>
              <p:cNvSpPr/>
              <p:nvPr/>
            </p:nvSpPr>
            <p:spPr bwMode="auto">
              <a:xfrm>
                <a:off x="7910026" y="1069872"/>
                <a:ext cx="227460" cy="26727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charset="-120"/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 bwMode="auto">
            <a:xfrm>
              <a:off x="4876800" y="5307031"/>
              <a:ext cx="609600" cy="1246169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User Agent (UA) (2)</a:t>
            </a:r>
          </a:p>
        </p:txBody>
      </p:sp>
      <p:sp>
        <p:nvSpPr>
          <p:cNvPr id="7171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990600" y="1697038"/>
            <a:ext cx="7772400" cy="498475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Popular Mail User Agents</a:t>
            </a:r>
          </a:p>
        </p:txBody>
      </p:sp>
      <p:graphicFrame>
        <p:nvGraphicFramePr>
          <p:cNvPr id="19601" name="Group 145"/>
          <p:cNvGraphicFramePr>
            <a:graphicFrameLocks noGrp="1"/>
          </p:cNvGraphicFramePr>
          <p:nvPr>
            <p:ph idx="4294967295"/>
          </p:nvPr>
        </p:nvGraphicFramePr>
        <p:xfrm>
          <a:off x="762000" y="2616200"/>
          <a:ext cx="7994650" cy="326898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855663"/>
                <a:gridCol w="855662"/>
                <a:gridCol w="855663"/>
                <a:gridCol w="855662"/>
              </a:tblGrid>
              <a:tr h="130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 Agent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System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Config.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Config.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POP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IMAP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SMTP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30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bin/mail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mail.rc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.mailrc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pine.conf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.pinerc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lib/elm.rc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.elm/elmrc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/etc/Muttrc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.muttrc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Netscape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Eudora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Outlook Ep.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246" name="Picture 12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3708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7" name="Picture 12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8" name="Picture 125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9" name="Picture 12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0" name="Picture 127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076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1" name="Picture 128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2" name="Picture 129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3" name="Picture 130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445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4" name="Picture 131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5" name="Picture 132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6" name="Picture 13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826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7" name="Picture 13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8" name="Picture 135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9" name="Picture 13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0" name="Picture 137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1943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1" name="Picture 138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2" name="Picture 139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3" name="Picture 140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4" name="Picture 141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5499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5" name="Picture 142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6" name="Picture 14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7" name="Picture 14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Transport Agent (TA)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Route mails among machines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Accept mail from UA, examine the recipients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 addresses, and delivery the mail to the correct host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Protocols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SMTP (Simple Mail Transport Protocol)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RFC 821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Easy to be broke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ESMTP (Extended SMTP)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RFC 1869, 1870, 1891, 1985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Popular transport agents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sendmail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http://www.sendmail.org/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Postfix	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  <a:hlinkClick r:id="rId3"/>
              </a:rPr>
              <a:t>http://www.postfix.org/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865370" y="4876800"/>
            <a:ext cx="4186487" cy="1801831"/>
            <a:chOff x="4728913" y="4876800"/>
            <a:chExt cx="4186487" cy="1801831"/>
          </a:xfrm>
        </p:grpSpPr>
        <p:pic>
          <p:nvPicPr>
            <p:cNvPr id="7" name="Picture 7" descr="img16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75" r="1770" b="3424"/>
            <a:stretch>
              <a:fillRect/>
            </a:stretch>
          </p:blipFill>
          <p:spPr bwMode="auto">
            <a:xfrm>
              <a:off x="4728913" y="4876800"/>
              <a:ext cx="4186487" cy="1801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 bwMode="auto">
            <a:xfrm>
              <a:off x="5578543" y="5410200"/>
              <a:ext cx="18288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Transport Agent (TA)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Conversation between TAs</a:t>
            </a:r>
          </a:p>
        </p:txBody>
      </p:sp>
      <p:pic>
        <p:nvPicPr>
          <p:cNvPr id="9220" name="Picture 4" descr="img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924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Transport Agent (TA) (3)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Protocol: SMTP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1905000"/>
            <a:ext cx="7580313" cy="4772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chbsd</a:t>
            </a:r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400" b="1">
                <a:solidFill>
                  <a:schemeClr val="bg1"/>
                </a:solidFill>
                <a:latin typeface="Times New Roman" panose="02020603050405020304" pitchFamily="18" charset="0"/>
              </a:rPr>
              <a:t>[/</a:t>
            </a:r>
            <a:r>
              <a:rPr lang="en-US" altLang="zh-TW" sz="14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home/chwong] -chwong- </a:t>
            </a:r>
            <a:r>
              <a:rPr lang="en-US" altLang="zh-TW" sz="14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telnet chbsd.cs.nctu.edu.tw 25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Trying 140.113.17.212...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Connected to chbsd.cs.nctu.edu.tw.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Escape character is '^]'.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220 chbsd.cs.nctu.edu.tw ESMTP </a:t>
            </a:r>
            <a:r>
              <a:rPr lang="en-US" altLang="zh-TW" sz="1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Sendmail</a:t>
            </a:r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8.13.8/8.13.8; Sun, 15 Apr 2007 13:50:16 +0800 (CST)</a:t>
            </a:r>
          </a:p>
          <a:p>
            <a:r>
              <a:rPr lang="en-US" altLang="zh-TW" sz="14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HELP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This is </a:t>
            </a:r>
            <a:r>
              <a:rPr lang="en-US" altLang="zh-TW" sz="1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sendmail</a:t>
            </a:r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version 8.13.8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Topics: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      HELO    EHLO    MAIL    RCPT    DATA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      RSET    NOOP    QUIT    HELP    VRFY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      EXPN    VERB    ETRN    DSN     AUTH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      STARTTLS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For more info use "HELP &lt;topic&gt;".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To report bugs in the implementation see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      http://www.sendmail.org/email-addresses.html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214-2.0.0 For local information send email to Postmaster at your site.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214 2.0.0 End of HELP info</a:t>
            </a:r>
          </a:p>
          <a:p>
            <a:r>
              <a:rPr lang="en-US" altLang="zh-TW" sz="14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HELO </a:t>
            </a:r>
            <a:r>
              <a:rPr lang="en-US" altLang="zh-TW" sz="14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chbsd</a:t>
            </a:r>
            <a:endParaRPr lang="en-US" altLang="zh-TW" sz="1400" b="1" dirty="0">
              <a:solidFill>
                <a:srgbClr val="FFCC00"/>
              </a:solidFill>
              <a:latin typeface="Times New Roman" panose="02020603050405020304" pitchFamily="18" charset="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250 chbsd.cs.nctu.edu.tw Hello chbsd.csie.nctu.edu.tw [140.113.17.212], pleased to meet you</a:t>
            </a:r>
          </a:p>
          <a:p>
            <a:r>
              <a:rPr lang="en-US" altLang="zh-TW" sz="14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QUIT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221 2.0.0 chbsd.cs.nctu.edu.tw closing connection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Connection closed by foreign host.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Transport Agent (TA)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 of sending an email via telnet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1905000"/>
            <a:ext cx="4800600" cy="483209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220 nasa.cs.nctu.edu.tw ESMTP Postfix</a:t>
            </a:r>
          </a:p>
          <a:p>
            <a:r>
              <a:rPr lang="en-US" altLang="zh-TW" sz="1400" b="1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EHLO </a:t>
            </a:r>
            <a:r>
              <a:rPr lang="en-US" altLang="zh-TW" sz="1400" b="1" dirty="0" err="1" smtClean="0">
                <a:solidFill>
                  <a:srgbClr val="FFC000"/>
                </a:solidFill>
                <a:latin typeface="Times New Roman" panose="02020603050405020304" pitchFamily="18" charset="0"/>
              </a:rPr>
              <a:t>somehost.my.domain</a:t>
            </a:r>
            <a:endParaRPr lang="en-US" altLang="zh-TW" sz="1400" b="1" dirty="0" smtClean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250-nasa.cs.nctu.edu.tw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250-PIPELINING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250-SIZE 10240000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250-VRFY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250-ETRN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250-STARTTLS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…</a:t>
            </a:r>
          </a:p>
          <a:p>
            <a:r>
              <a:rPr lang="en-US" altLang="zh-TW" sz="1400" b="1" dirty="0" err="1" smtClean="0">
                <a:solidFill>
                  <a:srgbClr val="FFC000"/>
                </a:solidFill>
                <a:latin typeface="Times New Roman" panose="02020603050405020304" pitchFamily="18" charset="0"/>
              </a:rPr>
              <a:t>MAIl</a:t>
            </a:r>
            <a:r>
              <a:rPr lang="en-US" altLang="zh-TW" sz="1400" b="1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 FROM: someone@nctucs.tw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 2.1.0 Ok</a:t>
            </a:r>
          </a:p>
          <a:p>
            <a:r>
              <a:rPr lang="en-US" altLang="zh-TW" sz="1400" b="1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RCPT TO: lctseng@cs.nctu.edu.tw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 2.1.5 Ok</a:t>
            </a:r>
          </a:p>
          <a:p>
            <a:r>
              <a:rPr lang="en-US" altLang="zh-TW" sz="1400" b="1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DATA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354 End data with &lt;CR&gt;&lt;LF&gt;.&lt;CR&gt;&lt;LF&gt;</a:t>
            </a:r>
          </a:p>
          <a:p>
            <a:r>
              <a:rPr lang="en-US" altLang="zh-TW" sz="1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Subject: Hi, there!</a:t>
            </a:r>
          </a:p>
          <a:p>
            <a:r>
              <a:rPr lang="en-US" altLang="zh-TW" sz="1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From: yourfriend@google.com</a:t>
            </a:r>
          </a:p>
          <a:p>
            <a:r>
              <a:rPr lang="en-US" altLang="zh-TW" sz="1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To: </a:t>
            </a:r>
            <a:r>
              <a:rPr lang="en-US" altLang="zh-TW" sz="14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you@your.home</a:t>
            </a:r>
            <a:endParaRPr lang="en-US" altLang="zh-TW" sz="1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endParaRPr lang="en-US" altLang="zh-TW" sz="14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zh-TW" sz="1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Hi! This is a test mail</a:t>
            </a:r>
          </a:p>
          <a:p>
            <a:r>
              <a:rPr lang="en-US" altLang="zh-TW" sz="1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250 2.0.0 Ok: queued as 76818366B292</a:t>
            </a:r>
            <a:endParaRPr lang="en-US" altLang="zh-TW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876800" y="3587234"/>
            <a:ext cx="2146742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Some lines omitted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6" name="直線單箭頭接點 5"/>
          <p:cNvCxnSpPr>
            <a:stCxn id="2" idx="1"/>
          </p:cNvCxnSpPr>
          <p:nvPr/>
        </p:nvCxnSpPr>
        <p:spPr bwMode="auto">
          <a:xfrm flipH="1">
            <a:off x="3939144" y="3771900"/>
            <a:ext cx="93765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" name="群組 7"/>
          <p:cNvGrpSpPr/>
          <p:nvPr/>
        </p:nvGrpSpPr>
        <p:grpSpPr>
          <a:xfrm>
            <a:off x="3939144" y="5819001"/>
            <a:ext cx="4610456" cy="369332"/>
            <a:chOff x="3939144" y="5887134"/>
            <a:chExt cx="4610456" cy="369332"/>
          </a:xfrm>
        </p:grpSpPr>
        <p:sp>
          <p:nvSpPr>
            <p:cNvPr id="11" name="文字方塊 10"/>
            <p:cNvSpPr txBox="1"/>
            <p:nvPr/>
          </p:nvSpPr>
          <p:spPr>
            <a:xfrm>
              <a:off x="4876800" y="5887134"/>
              <a:ext cx="36728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Must have empty line after header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線單箭頭接點 11"/>
            <p:cNvCxnSpPr>
              <a:stCxn id="11" idx="1"/>
            </p:cNvCxnSpPr>
            <p:nvPr/>
          </p:nvCxnSpPr>
          <p:spPr bwMode="auto">
            <a:xfrm flipH="1">
              <a:off x="3939144" y="6071800"/>
              <a:ext cx="93765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" name="群組 14"/>
          <p:cNvGrpSpPr/>
          <p:nvPr/>
        </p:nvGrpSpPr>
        <p:grpSpPr>
          <a:xfrm>
            <a:off x="3939144" y="5221069"/>
            <a:ext cx="2327780" cy="369332"/>
            <a:chOff x="3939144" y="5726668"/>
            <a:chExt cx="2327780" cy="369332"/>
          </a:xfrm>
        </p:grpSpPr>
        <p:sp>
          <p:nvSpPr>
            <p:cNvPr id="16" name="文字方塊 15"/>
            <p:cNvSpPr txBox="1"/>
            <p:nvPr/>
          </p:nvSpPr>
          <p:spPr>
            <a:xfrm>
              <a:off x="4876800" y="5726668"/>
              <a:ext cx="1390124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Mail header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直線單箭頭接點 16"/>
            <p:cNvCxnSpPr>
              <a:stCxn id="16" idx="1"/>
            </p:cNvCxnSpPr>
            <p:nvPr/>
          </p:nvCxnSpPr>
          <p:spPr bwMode="auto">
            <a:xfrm flipH="1">
              <a:off x="3939144" y="5911334"/>
              <a:ext cx="93765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202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Transport Agent (TA) (5)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Obviously, we send a fake mail in the last page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With fake sender and receiver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Just like spam mails! 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819400"/>
            <a:ext cx="7073900" cy="3457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897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  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</a:t>
            </a:r>
            <a:r>
              <a:rPr lang="en-US" altLang="zh-TW" sz="2400" dirty="0" smtClean="0">
                <a:ea typeface="新細明體" charset="-120"/>
              </a:rPr>
              <a:t>The Delivery Agent (DA)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Place mails in users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 mail 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Accept mail from MTA and deliver the mail to the local recipients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Type of recipients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Program, such as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mail.local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procmail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mail.local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Read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stdin</a:t>
            </a:r>
            <a:r>
              <a:rPr lang="en-US" altLang="zh-TW" dirty="0" smtClean="0">
                <a:ea typeface="新細明體" panose="02020500000000000000" pitchFamily="18" charset="-120"/>
              </a:rPr>
              <a:t> up to an EOF and appends it to each user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mail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procmail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Do something between mail coming in and stored in mail box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Spam filter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CS: 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http://www.cs.nctu.edu.tw/help/procmail.htm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319882" y="152401"/>
            <a:ext cx="3718005" cy="1600200"/>
            <a:chOff x="4728913" y="4876800"/>
            <a:chExt cx="4186487" cy="1801831"/>
          </a:xfrm>
        </p:grpSpPr>
        <p:pic>
          <p:nvPicPr>
            <p:cNvPr id="6" name="Picture 7" descr="img16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75" r="1770" b="3424"/>
            <a:stretch>
              <a:fillRect/>
            </a:stretch>
          </p:blipFill>
          <p:spPr bwMode="auto">
            <a:xfrm>
              <a:off x="4728913" y="4876800"/>
              <a:ext cx="4186487" cy="1801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矩形 6"/>
            <p:cNvSpPr/>
            <p:nvPr/>
          </p:nvSpPr>
          <p:spPr bwMode="auto">
            <a:xfrm>
              <a:off x="7490457" y="5305806"/>
              <a:ext cx="686412" cy="858015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Access Agent (AA)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Help user download mail from server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Protocols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IMAP (Internet Message Access Protocol)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Support both “online” and “offline” mode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Synchronize with server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POP (Post Office Protocol)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Download mails from server 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4724400" y="4953000"/>
            <a:ext cx="4186487" cy="1801831"/>
            <a:chOff x="4728913" y="4876800"/>
            <a:chExt cx="4186487" cy="1801831"/>
          </a:xfrm>
        </p:grpSpPr>
        <p:pic>
          <p:nvPicPr>
            <p:cNvPr id="6" name="Picture 7" descr="img16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75" r="1770" b="3424"/>
            <a:stretch>
              <a:fillRect/>
            </a:stretch>
          </p:blipFill>
          <p:spPr bwMode="auto">
            <a:xfrm>
              <a:off x="4728913" y="4876800"/>
              <a:ext cx="4186487" cy="1801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矩形 6"/>
            <p:cNvSpPr/>
            <p:nvPr/>
          </p:nvSpPr>
          <p:spPr bwMode="auto">
            <a:xfrm>
              <a:off x="8157913" y="6120615"/>
              <a:ext cx="62865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Submission Agent (SA)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Route mails to local MTA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Typical works that a MTA must do: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Ensuring that all hostname are fully qualified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Modifying headers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E.g. remove the hostname (bsd5.cs.nctu.edu.tw </a:t>
            </a:r>
            <a:r>
              <a:rPr lang="zh-TW" altLang="en-US" dirty="0" smtClean="0">
                <a:ea typeface="新細明體" panose="02020500000000000000" pitchFamily="18" charset="-120"/>
              </a:rPr>
              <a:t>→ </a:t>
            </a:r>
            <a:r>
              <a:rPr lang="en-US" altLang="zh-TW" dirty="0" smtClean="0">
                <a:ea typeface="新細明體" panose="02020500000000000000" pitchFamily="18" charset="-120"/>
              </a:rPr>
              <a:t>cs.nctu.edu.tw)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Logging errors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Filter spam and virus</a:t>
            </a:r>
          </a:p>
          <a:p>
            <a:pPr lvl="2" eaLnBrk="1" hangingPunct="1"/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RFC2476 introduces the idea of splitting MTA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Let SA to share the load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Avoid abuse on MTA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4724400" y="4876800"/>
            <a:ext cx="4186487" cy="1801831"/>
            <a:chOff x="4728913" y="4876800"/>
            <a:chExt cx="4186487" cy="1801831"/>
          </a:xfrm>
        </p:grpSpPr>
        <p:pic>
          <p:nvPicPr>
            <p:cNvPr id="5" name="Picture 7" descr="img16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75" r="1770" b="3424"/>
            <a:stretch>
              <a:fillRect/>
            </a:stretch>
          </p:blipFill>
          <p:spPr bwMode="auto">
            <a:xfrm>
              <a:off x="4728913" y="4876800"/>
              <a:ext cx="4186487" cy="1801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 bwMode="auto">
            <a:xfrm>
              <a:off x="5567113" y="5911850"/>
              <a:ext cx="685800" cy="488950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Mail System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behinds the scene when you send an email? 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r="37093" b="45946"/>
          <a:stretch/>
        </p:blipFill>
        <p:spPr>
          <a:xfrm>
            <a:off x="1054141" y="2044772"/>
            <a:ext cx="3679741" cy="29399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字方塊 6"/>
          <p:cNvSpPr txBox="1"/>
          <p:nvPr/>
        </p:nvSpPr>
        <p:spPr>
          <a:xfrm>
            <a:off x="960120" y="455184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Gmail</a:t>
            </a:r>
            <a:endParaRPr lang="zh-TW" altLang="en-US" dirty="0"/>
          </a:p>
        </p:txBody>
      </p:sp>
      <p:pic>
        <p:nvPicPr>
          <p:cNvPr id="48130" name="Picture 2" descr="http://www.clipartbest.com/cliparts/9iz/MrM/9izMrMkz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515" y="5547431"/>
            <a:ext cx="1368425" cy="88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893" y="3496280"/>
            <a:ext cx="3881755" cy="3155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文字方塊 15"/>
          <p:cNvSpPr txBox="1"/>
          <p:nvPr/>
        </p:nvSpPr>
        <p:spPr>
          <a:xfrm>
            <a:off x="4600893" y="6216497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NCTU-CS Mailbox</a:t>
            </a:r>
            <a:endParaRPr lang="zh-TW" altLang="en-US" dirty="0"/>
          </a:p>
        </p:txBody>
      </p:sp>
      <p:sp>
        <p:nvSpPr>
          <p:cNvPr id="19" name="弧形向右箭號 18"/>
          <p:cNvSpPr/>
          <p:nvPr/>
        </p:nvSpPr>
        <p:spPr bwMode="auto">
          <a:xfrm>
            <a:off x="3154681" y="4343400"/>
            <a:ext cx="1143000" cy="1664652"/>
          </a:xfrm>
          <a:prstGeom prst="curved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94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Components of a Mail (1)</a:t>
            </a:r>
          </a:p>
        </p:txBody>
      </p:sp>
      <p:pic>
        <p:nvPicPr>
          <p:cNvPr id="14339" name="Picture 4" descr="img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" t="6274" r="1802" b="3790"/>
          <a:stretch>
            <a:fillRect/>
          </a:stretch>
        </p:blipFill>
        <p:spPr bwMode="auto">
          <a:xfrm>
            <a:off x="731838" y="1752600"/>
            <a:ext cx="81073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Components of a Mail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Three major components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envelope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Invisible to users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Determine where the message should be delivered, or to whom it should be returned 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headers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Information about the messages, defined in RFC822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From, To, Date, Time, MTA,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message body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Plain text only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Various MIME contents are encoded as printable characters using radix-64 algorithm</a:t>
            </a:r>
          </a:p>
        </p:txBody>
      </p:sp>
      <p:sp>
        <p:nvSpPr>
          <p:cNvPr id="15364" name="圓角矩形 3"/>
          <p:cNvSpPr>
            <a:spLocks noChangeArrowheads="1"/>
          </p:cNvSpPr>
          <p:nvPr/>
        </p:nvSpPr>
        <p:spPr bwMode="auto">
          <a:xfrm>
            <a:off x="914400" y="3200400"/>
            <a:ext cx="7543800" cy="28194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5365" name="矩形 4"/>
          <p:cNvSpPr>
            <a:spLocks noChangeArrowheads="1"/>
          </p:cNvSpPr>
          <p:nvPr/>
        </p:nvSpPr>
        <p:spPr bwMode="auto">
          <a:xfrm>
            <a:off x="609600" y="28194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The letter</a:t>
            </a:r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932174" y="6096000"/>
            <a:ext cx="566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MUA usually shows information of letter, </a:t>
            </a:r>
            <a:r>
              <a:rPr lang="en-US" altLang="zh-TW" dirty="0" smtClean="0">
                <a:solidFill>
                  <a:srgbClr val="FF0000"/>
                </a:solidFill>
              </a:rPr>
              <a:t>not envelope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Addressing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Two kinds of email addresses: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Route based address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Message will travel through several </a:t>
            </a:r>
            <a:r>
              <a:rPr lang="en-US" altLang="zh-TW" u="sng" dirty="0" smtClean="0">
                <a:ea typeface="新細明體" panose="02020500000000000000" pitchFamily="18" charset="-120"/>
              </a:rPr>
              <a:t>intermediate hosts to the destination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Format: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host!path!user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Ex: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castle!sun!sierra!hplabs!ucbvax!winsor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This mail is sent from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castle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host to the user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winsor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at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ucbvax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host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Location independent address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Simply identify the </a:t>
            </a:r>
            <a:r>
              <a:rPr lang="en-US" altLang="zh-TW" u="sng" dirty="0" smtClean="0">
                <a:ea typeface="新細明體" panose="02020500000000000000" pitchFamily="18" charset="-120"/>
              </a:rPr>
              <a:t>final destination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Format: </a:t>
            </a:r>
            <a:r>
              <a:rPr lang="en-US" altLang="zh-TW" dirty="0" err="1" smtClean="0">
                <a:ea typeface="新細明體" panose="02020500000000000000" pitchFamily="18" charset="-120"/>
                <a:hlinkClick r:id="rId2"/>
              </a:rPr>
              <a:t>user@host.domain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Ex: </a:t>
            </a:r>
            <a:r>
              <a:rPr lang="en-US" altLang="zh-TW" u="sng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lctseng</a:t>
            </a:r>
            <a:r>
              <a:rPr lang="en-US" altLang="zh-TW" u="sng" dirty="0" smtClean="0">
                <a:solidFill>
                  <a:srgbClr val="FF0000"/>
                </a:solidFill>
                <a:ea typeface="新細明體" panose="02020500000000000000" pitchFamily="18" charset="-120"/>
                <a:hlinkClick r:id="rId3"/>
              </a:rPr>
              <a:t>@nabsd.cs.nctu.edu.tw</a:t>
            </a:r>
            <a:endParaRPr lang="en-US" altLang="zh-TW" u="sng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Alias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Map a username to something else, such as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To a group of users (easy to management)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i="1" dirty="0" smtClean="0">
                <a:ea typeface="新細明體" panose="02020500000000000000" pitchFamily="18" charset="-120"/>
              </a:rPr>
              <a:t>Ex: ta </a:t>
            </a:r>
            <a:r>
              <a:rPr lang="en-US" altLang="zh-TW" i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 lctseng, </a:t>
            </a:r>
            <a:r>
              <a:rPr lang="en-US" altLang="zh-TW" i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yench</a:t>
            </a:r>
            <a:r>
              <a:rPr lang="en-US" altLang="zh-TW" i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, chchang2222, </a:t>
            </a:r>
            <a:r>
              <a:rPr lang="en-US" altLang="zh-TW" i="1" dirty="0" smtClean="0">
                <a:latin typeface="Verdana" panose="020B060403050404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…</a:t>
            </a:r>
            <a:endParaRPr lang="en-US" altLang="zh-TW" i="1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To the same user at different machine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i="1" dirty="0" smtClean="0">
                <a:ea typeface="新細明體" panose="02020500000000000000" pitchFamily="18" charset="-120"/>
              </a:rPr>
              <a:t>Ex: lctseng@nasa.cs.nctu.edu.tw </a:t>
            </a:r>
            <a:r>
              <a:rPr lang="en-US" altLang="zh-TW" i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 lctseng@cs.nctu.edu.tw</a:t>
            </a:r>
            <a:endParaRPr lang="en-US" altLang="zh-TW" i="1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To another user (or another domain)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i="1" dirty="0" smtClean="0">
                <a:ea typeface="新細明體" panose="02020500000000000000" pitchFamily="18" charset="-120"/>
              </a:rPr>
              <a:t>Ex: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admin@some.domain</a:t>
            </a:r>
            <a:r>
              <a:rPr lang="en-US" altLang="zh-TW" i="1" dirty="0" smtClean="0">
                <a:ea typeface="新細明體" panose="02020500000000000000" pitchFamily="18" charset="-120"/>
              </a:rPr>
              <a:t> </a:t>
            </a:r>
            <a:r>
              <a:rPr lang="en-US" altLang="zh-TW" i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 lctseng@cs.nctu.edu.tw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Addressing (2)</a:t>
            </a:r>
            <a:br>
              <a:rPr lang="en-US" altLang="zh-TW" dirty="0" smtClean="0">
                <a:ea typeface="新細明體" charset="-120"/>
              </a:rPr>
            </a:br>
            <a:r>
              <a:rPr lang="en-US" altLang="zh-TW" dirty="0" smtClean="0">
                <a:ea typeface="新細明體" charset="-120"/>
              </a:rPr>
              <a:t>-- (Mail </a:t>
            </a:r>
            <a:r>
              <a:rPr lang="en-US" altLang="zh-TW" dirty="0" err="1" smtClean="0">
                <a:ea typeface="新細明體" charset="-120"/>
              </a:rPr>
              <a:t>eXchanger</a:t>
            </a:r>
            <a:r>
              <a:rPr lang="en-US" altLang="zh-TW" dirty="0" smtClean="0">
                <a:ea typeface="新細明體" charset="-120"/>
              </a:rPr>
              <a:t>, </a:t>
            </a:r>
            <a:r>
              <a:rPr lang="en-US" altLang="zh-TW" dirty="0" err="1" smtClean="0">
                <a:ea typeface="新細明體" charset="-120"/>
              </a:rPr>
              <a:t>mx</a:t>
            </a:r>
            <a:r>
              <a:rPr lang="en-US" altLang="zh-TW" dirty="0" smtClean="0">
                <a:ea typeface="新細明體" charset="-120"/>
              </a:rPr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Where to send the mail?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When you want to send the mail to lctseng@cs.nctu.edu.tw,</a:t>
            </a:r>
            <a:br>
              <a:rPr lang="en-US" altLang="zh-TW" dirty="0" smtClean="0">
                <a:ea typeface="新細明體" panose="02020500000000000000" pitchFamily="18" charset="-120"/>
              </a:rPr>
            </a:br>
            <a:r>
              <a:rPr lang="en-US" altLang="zh-TW" dirty="0" smtClean="0">
                <a:ea typeface="新細明體" panose="02020500000000000000" pitchFamily="18" charset="-120"/>
              </a:rPr>
              <a:t> the MTA will: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First, lookup up the mail exchanger (DNS Record) of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cs.nctu.edu.tw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dig mx cs.nctu.edu.tw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If there is any servers, choose the higher preference one (lower value)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If this preferred one can not be connected, choose another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If all the mx servers can not be connected (or not available), mail it directly to the host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30475" y="3127375"/>
            <a:ext cx="6590266" cy="138499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nasa</a:t>
            </a:r>
            <a:r>
              <a:rPr lang="en-US" altLang="zh-TW" sz="1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</a:rPr>
              <a:t>[/</a:t>
            </a:r>
            <a:r>
              <a:rPr lang="en-US" altLang="zh-TW" sz="1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home/lctseng] -lctseng- 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</a:rPr>
              <a:t>dig mx </a:t>
            </a:r>
            <a:r>
              <a:rPr lang="en-US" altLang="zh-TW" sz="1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cs.nctu.edu.tw</a:t>
            </a:r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</a:rPr>
              <a:t>;; ANSWER SECTON:</a:t>
            </a:r>
          </a:p>
          <a:p>
            <a:r>
              <a:rPr lang="en-US" altLang="zh-TW" sz="1400" b="1" dirty="0">
                <a:solidFill>
                  <a:srgbClr val="FFCC00"/>
                </a:solidFill>
                <a:latin typeface="Verdana" panose="020B0604030504040204" pitchFamily="34" charset="0"/>
              </a:rPr>
              <a:t>cs.nctu.edu.tw.    7200    IN      MX      5 csmx2.cs.nctu.edu.tw.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</a:rPr>
              <a:t>cs.nctu.edu.tw.    7200    IN      MX      10 csmx3.cs.nctu.edu.tw.</a:t>
            </a:r>
          </a:p>
          <a:p>
            <a:r>
              <a:rPr lang="en-US" altLang="zh-TW" sz="1400" b="1" dirty="0">
                <a:solidFill>
                  <a:srgbClr val="FFCC00"/>
                </a:solidFill>
                <a:latin typeface="Verdana" panose="020B0604030504040204" pitchFamily="34" charset="0"/>
              </a:rPr>
              <a:t>cs.nctu.edu.tw.    7200    IN      MX      5 csmx1.cs.nctu.edu.tw.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Addressing (3)</a:t>
            </a:r>
            <a:br>
              <a:rPr lang="en-US" altLang="zh-TW" dirty="0" smtClean="0">
                <a:ea typeface="新細明體" charset="-120"/>
              </a:rPr>
            </a:br>
            <a:r>
              <a:rPr lang="en-US" altLang="zh-TW" dirty="0" smtClean="0">
                <a:ea typeface="新細明體" charset="-120"/>
              </a:rPr>
              <a:t> -- (Mail </a:t>
            </a:r>
            <a:r>
              <a:rPr lang="en-US" altLang="zh-TW" dirty="0" err="1" smtClean="0">
                <a:ea typeface="新細明體" charset="-120"/>
              </a:rPr>
              <a:t>eXchanger</a:t>
            </a:r>
            <a:r>
              <a:rPr lang="en-US" altLang="zh-TW" dirty="0" smtClean="0">
                <a:ea typeface="新細明體" charset="-120"/>
              </a:rPr>
              <a:t>, </a:t>
            </a:r>
            <a:r>
              <a:rPr lang="en-US" altLang="zh-TW" dirty="0" err="1" smtClean="0">
                <a:ea typeface="新細明體" charset="-120"/>
              </a:rPr>
              <a:t>mx</a:t>
            </a:r>
            <a:r>
              <a:rPr lang="en-US" altLang="zh-TW" dirty="0" smtClean="0">
                <a:ea typeface="新細明體" charset="-120"/>
              </a:rPr>
              <a:t>)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Why using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Mail </a:t>
            </a:r>
            <a:r>
              <a:rPr lang="en-US" altLang="zh-TW" dirty="0" err="1" smtClean="0">
                <a:ea typeface="新細明體" panose="02020500000000000000" pitchFamily="18" charset="-120"/>
              </a:rPr>
              <a:t>eXchanger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?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We can centralize all the mail tasks to group of servers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Multiple mail exchangers make it more robust</a:t>
            </a:r>
          </a:p>
          <a:p>
            <a:pPr marL="914400" lvl="2" indent="0" eaLnBrk="1" hangingPunct="1"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Defined by RFC822 which is obsoleted by RFC2822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Mail reader will hide some uninteresting header information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22931" y="2514600"/>
            <a:ext cx="5774338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dirty="0">
                <a:latin typeface="Verdana" panose="020B0604030504040204" pitchFamily="34" charset="0"/>
              </a:rPr>
              <a:t>Date: </a:t>
            </a:r>
            <a:r>
              <a:rPr lang="en-US" altLang="zh-TW" sz="1600" dirty="0" smtClean="0">
                <a:latin typeface="Verdana" panose="020B0604030504040204" pitchFamily="34" charset="0"/>
              </a:rPr>
              <a:t>Wed, 18 </a:t>
            </a:r>
            <a:r>
              <a:rPr lang="en-US" altLang="zh-TW" sz="1600" dirty="0">
                <a:latin typeface="Verdana" panose="020B0604030504040204" pitchFamily="34" charset="0"/>
              </a:rPr>
              <a:t>Apr </a:t>
            </a:r>
            <a:r>
              <a:rPr lang="en-US" altLang="zh-TW" sz="1600" dirty="0" smtClean="0">
                <a:latin typeface="Verdana" panose="020B0604030504040204" pitchFamily="34" charset="0"/>
              </a:rPr>
              <a:t>2007 </a:t>
            </a:r>
            <a:r>
              <a:rPr lang="en-US" altLang="zh-TW" sz="1600" dirty="0">
                <a:latin typeface="Verdana" panose="020B0604030504040204" pitchFamily="34" charset="0"/>
              </a:rPr>
              <a:t>14:05:04 +0800</a:t>
            </a:r>
          </a:p>
          <a:p>
            <a:r>
              <a:rPr lang="en-US" altLang="zh-TW" sz="1600" dirty="0">
                <a:latin typeface="Verdana" panose="020B0604030504040204" pitchFamily="34" charset="0"/>
              </a:rPr>
              <a:t>From: </a:t>
            </a:r>
            <a:r>
              <a:rPr lang="zh-TW" altLang="en-US" sz="1600" dirty="0">
                <a:latin typeface="Verdana" panose="020B0604030504040204" pitchFamily="34" charset="0"/>
              </a:rPr>
              <a:t>大小姐 </a:t>
            </a:r>
            <a:r>
              <a:rPr lang="en-US" altLang="zh-TW" sz="1600" dirty="0">
                <a:latin typeface="Verdana" panose="020B0604030504040204" pitchFamily="34" charset="0"/>
              </a:rPr>
              <a:t>&lt;lkkg-girl@mail.richhome.net&gt;</a:t>
            </a:r>
          </a:p>
          <a:p>
            <a:r>
              <a:rPr lang="en-US" altLang="zh-TW" sz="1600" dirty="0">
                <a:latin typeface="Verdana" panose="020B0604030504040204" pitchFamily="34" charset="0"/>
              </a:rPr>
              <a:t>Subject: </a:t>
            </a:r>
            <a:r>
              <a:rPr lang="zh-TW" altLang="en-US" sz="1600" dirty="0">
                <a:latin typeface="Verdana" panose="020B0604030504040204" pitchFamily="34" charset="0"/>
              </a:rPr>
              <a:t>笑狗好可怕</a:t>
            </a:r>
          </a:p>
          <a:p>
            <a:r>
              <a:rPr lang="en-US" altLang="zh-TW" sz="1600" dirty="0">
                <a:latin typeface="Verdana" panose="020B0604030504040204" pitchFamily="34" charset="0"/>
              </a:rPr>
              <a:t>To: </a:t>
            </a:r>
            <a:r>
              <a:rPr lang="en-US" altLang="zh-TW" sz="1600" dirty="0" smtClean="0">
                <a:latin typeface="Verdana" panose="020B0604030504040204" pitchFamily="34" charset="0"/>
              </a:rPr>
              <a:t>Liang-Chi Tseng &lt;lctseng@nabsd.cs.nctu.edu.tw</a:t>
            </a:r>
            <a:r>
              <a:rPr lang="en-US" altLang="zh-TW" sz="1600" dirty="0">
                <a:latin typeface="Verdana" panose="020B0604030504040204" pitchFamily="34" charset="0"/>
              </a:rPr>
              <a:t>&gt;</a:t>
            </a:r>
          </a:p>
          <a:p>
            <a:r>
              <a:rPr lang="en-US" altLang="zh-TW" sz="1600" dirty="0">
                <a:latin typeface="Verdana" panose="020B0604030504040204" pitchFamily="34" charset="0"/>
              </a:rPr>
              <a:t>User-Agent: Mutt/1.5.15 (</a:t>
            </a:r>
            <a:r>
              <a:rPr lang="en-US" altLang="zh-TW" sz="1600" dirty="0" smtClean="0">
                <a:latin typeface="Verdana" panose="020B0604030504040204" pitchFamily="34" charset="0"/>
              </a:rPr>
              <a:t>2007-04-06)</a:t>
            </a:r>
            <a:endParaRPr lang="en-US" altLang="zh-TW" sz="1600" dirty="0">
              <a:latin typeface="Verdana" panose="020B0604030504040204" pitchFamily="34" charset="0"/>
            </a:endParaRPr>
          </a:p>
          <a:p>
            <a:endParaRPr lang="en-US" altLang="zh-TW" sz="1600" dirty="0">
              <a:latin typeface="Verdana" panose="020B0604030504040204" pitchFamily="34" charset="0"/>
            </a:endParaRPr>
          </a:p>
          <a:p>
            <a:r>
              <a:rPr lang="zh-TW" altLang="en-US" sz="1600" dirty="0">
                <a:latin typeface="Verdana" panose="020B0604030504040204" pitchFamily="34" charset="0"/>
              </a:rPr>
              <a:t>你趕快把牠趕跑好不好？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t="8563" b="12238"/>
          <a:stretch/>
        </p:blipFill>
        <p:spPr>
          <a:xfrm>
            <a:off x="6049469" y="3657600"/>
            <a:ext cx="2895600" cy="28956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2"/>
          <p:cNvSpPr/>
          <p:nvPr/>
        </p:nvSpPr>
        <p:spPr bwMode="auto">
          <a:xfrm>
            <a:off x="6858000" y="6324600"/>
            <a:ext cx="838200" cy="22860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(2)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012825" y="990600"/>
            <a:ext cx="7459093" cy="56323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From lctseng@chbsd.cs.nctu.edu.tw  Wed Apr 18 14:07:21 2007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Return-Path: &lt;lctseng@chbsd.cs.nctu.edu.tw&gt;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X-Original-To: lctseng@nabsd.cs.nctu.edu.tw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Delivered-To: lctseng@nabsd.cs.nctu.edu.tw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Received: from chbsd.cs.nctu.edu.tw (chbsd.csie.nctu.edu.tw [140.113.17.212])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by nabsd.cs.nctu.edu.tw (Postfix) with ESMTP id 22EC73B4D51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for &lt;lctseng@nabsd.cs.nctu.edu.tw&gt;; Wed, 18 Apr 2007 14:07:21 +0800 (CST)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Received: from chbsd.cs.nctu.edu.tw (localhost [127.0.0.1])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by chbsd.cs.nctu.edu.tw (8.13.8/8.13.8) with ESMTP id l3I654P3060925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for &lt;lctseng@nabsd.cs.nctu.edu.tw&gt;; Wed, 18 Apr 2007 14:05:04 +0800 (CST)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(envelope-from lctseng@chbsd.cs.nctu.edu.tw)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Received: (from </a:t>
            </a:r>
            <a:r>
              <a:rPr lang="en-US" altLang="zh-TW" sz="1200" b="1" dirty="0" err="1" smtClean="0">
                <a:latin typeface="Verdana" panose="020B0604030504040204" pitchFamily="34" charset="0"/>
                <a:ea typeface="細明體" panose="02020509000000000000" pitchFamily="49" charset="-120"/>
              </a:rPr>
              <a:t>lctseng@localhost</a:t>
            </a:r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by chbsd.cs.nctu.edu.tw (8.13.8/8.13.8/Submit) id l3I654AY060924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for lctseng@nabsd.cs.nctu.edu.tw; Wed, 18 Apr 2007 14:05:04 +0800 (CST)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        (envelope-from lctseng)</a:t>
            </a:r>
          </a:p>
          <a:p>
            <a:r>
              <a:rPr lang="en-US" altLang="zh-TW" sz="1200" b="1" dirty="0" smtClean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Date: Wed, 18 Apr 2007 14:05:04 +0800</a:t>
            </a:r>
          </a:p>
          <a:p>
            <a:r>
              <a:rPr lang="en-US" altLang="zh-TW" sz="1200" b="1" dirty="0" smtClean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From: =?utf-8?B?5aSn5bCP5aeQ?= &lt;lkkg-girl@mail.richhome.net&gt;</a:t>
            </a:r>
          </a:p>
          <a:p>
            <a:r>
              <a:rPr lang="en-US" altLang="zh-TW" sz="1200" b="1" dirty="0" smtClean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To: Liang-Chi Tseng &lt;lctseng@nabsd.cs.nctu.edu.tw&gt;</a:t>
            </a:r>
          </a:p>
          <a:p>
            <a:r>
              <a:rPr lang="en-US" altLang="zh-TW" sz="1200" b="1" dirty="0" smtClean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Subject: =?utf-8?B?56yR54uX5aW95Y+v5oCV?=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Message-ID: &lt;20070418060503.GA60903@chbsd.csie.nctu.edu.tw&gt;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MIME-Version: 1.0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Content-Type: text/plain; charset=utf-8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Content-Disposition: inline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Content-Transfer-Encoding: 8bit</a:t>
            </a:r>
          </a:p>
          <a:p>
            <a:r>
              <a:rPr lang="en-US" altLang="zh-TW" sz="1200" b="1" dirty="0" smtClean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User-Agent: Mutt/1.5.15 (2007-04-06)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Status: RO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Content-Length: 23</a:t>
            </a:r>
          </a:p>
          <a:p>
            <a:r>
              <a:rPr lang="en-US" altLang="zh-TW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Lines: 1</a:t>
            </a:r>
          </a:p>
          <a:p>
            <a:endParaRPr lang="en-US" altLang="zh-TW" sz="1200" b="1" dirty="0" smtClean="0"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zh-TW" altLang="en-US" sz="1200" b="1" dirty="0" smtClean="0">
                <a:latin typeface="Verdana" panose="020B0604030504040204" pitchFamily="34" charset="0"/>
                <a:ea typeface="細明體" panose="02020509000000000000" pitchFamily="49" charset="-120"/>
              </a:rPr>
              <a:t>你趕快把牠趕跑好不好？</a:t>
            </a:r>
            <a:endParaRPr lang="zh-TW" altLang="en-US" sz="1200" b="1" dirty="0">
              <a:latin typeface="Verdana" panose="020B0604030504040204" pitchFamily="34" charset="0"/>
              <a:ea typeface="細明體" panose="02020509000000000000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486400" y="4800600"/>
            <a:ext cx="221406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Encoding is important!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>
            <a:stCxn id="2" idx="1"/>
          </p:cNvCxnSpPr>
          <p:nvPr/>
        </p:nvCxnSpPr>
        <p:spPr bwMode="auto">
          <a:xfrm flipH="1">
            <a:off x="4742371" y="4969877"/>
            <a:ext cx="744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向上箭號 10"/>
          <p:cNvSpPr/>
          <p:nvPr/>
        </p:nvSpPr>
        <p:spPr bwMode="auto">
          <a:xfrm>
            <a:off x="8658257" y="1758385"/>
            <a:ext cx="299404" cy="2018455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395077" y="1389053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Newer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395077" y="3827878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Older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User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eric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on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knecht.sendmail.org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sends a email to user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evi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on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anchor.cs.colorado.edu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dig mx anchor.cs.colorado.edu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mroe.cs.colorado.edu</a:t>
            </a:r>
          </a:p>
        </p:txBody>
      </p:sp>
      <p:pic>
        <p:nvPicPr>
          <p:cNvPr id="21508" name="Picture 4" descr="img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6" r="3061" b="3004"/>
          <a:stretch>
            <a:fillRect/>
          </a:stretch>
        </p:blipFill>
        <p:spPr bwMode="auto">
          <a:xfrm>
            <a:off x="2286000" y="3429000"/>
            <a:ext cx="6248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(4)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Headers in this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From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Added by mail.local when the mail is put in user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smtClean="0">
                <a:ea typeface="新細明體" panose="02020500000000000000" pitchFamily="18" charset="-120"/>
              </a:rPr>
              <a:t>s mailbox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Used to separate message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Return-Path: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Used to send the error message to this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May be different to the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From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smtClean="0">
                <a:ea typeface="新細明體" panose="02020500000000000000" pitchFamily="18" charset="-120"/>
              </a:rPr>
              <a:t>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Received: from knecht.sendmail.org (localhost [127.0.0.1]) by knecht.sendmail.org (8.9.3/8.9.2) with ESMTP id GAA18984; Fri 1 Oct 1999 06:04:02 -800 (PST)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Every machine that is ever processed this mail will add a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Received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smtClean="0">
                <a:ea typeface="新細明體" panose="02020500000000000000" pitchFamily="18" charset="-120"/>
              </a:rPr>
              <a:t> record in top of headers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Sending machine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Receiving machine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Version of sendmail in receiving machine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Message unique identifier in receiving machine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Date and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(5)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505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008000"/>
                </a:solidFill>
                <a:ea typeface="新細明體" charset="-120"/>
              </a:rPr>
              <a:t>anchor.cs.Colorado.EDU</a:t>
            </a:r>
            <a:r>
              <a:rPr lang="en-US" altLang="zh-TW" sz="1600" dirty="0" smtClean="0">
                <a:ea typeface="新細明體" charset="-120"/>
              </a:rPr>
              <a:t> (root@anchor.cs.colorado.edu [128.138.242.1]) by </a:t>
            </a:r>
            <a:r>
              <a:rPr lang="en-US" altLang="zh-TW" sz="1600" dirty="0" smtClean="0">
                <a:solidFill>
                  <a:srgbClr val="008000"/>
                </a:solidFill>
                <a:ea typeface="新細明體" charset="-120"/>
              </a:rPr>
              <a:t>columbine.cs.colorado.edu</a:t>
            </a:r>
            <a:r>
              <a:rPr lang="en-US" altLang="zh-TW" sz="1600" dirty="0" smtClean="0">
                <a:ea typeface="新細明體" charset="-120"/>
              </a:rPr>
              <a:t> (8.9.3/8.9.2) with ESMTP id HAA21741 for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&lt;evi@rupertsberg.cs.colorado.edu&gt;;</a:t>
            </a:r>
            <a:r>
              <a:rPr lang="en-US" altLang="zh-TW" sz="1600" dirty="0" smtClean="0">
                <a:ea typeface="新細明體" charset="-120"/>
              </a:rPr>
              <a:t> Fri, 1 Oct 1999 07:04:25 -0700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6600CC"/>
                </a:solidFill>
                <a:ea typeface="新細明體" charset="-120"/>
              </a:rPr>
              <a:t>mroe.cs.colorado.edu</a:t>
            </a:r>
            <a:r>
              <a:rPr lang="en-US" altLang="zh-TW" sz="1600" dirty="0" smtClean="0">
                <a:ea typeface="新細明體" charset="-120"/>
              </a:rPr>
              <a:t> </a:t>
            </a:r>
            <a:r>
              <a:rPr lang="en-US" altLang="zh-TW" sz="1600" dirty="0" smtClean="0">
                <a:ea typeface="新細明體" charset="-120"/>
              </a:rPr>
              <a:t>(more.cs.colorado.edu [128.138.243.1]) by </a:t>
            </a:r>
            <a:r>
              <a:rPr lang="en-US" altLang="zh-TW" sz="1600" dirty="0" smtClean="0">
                <a:solidFill>
                  <a:srgbClr val="6600CC"/>
                </a:solidFill>
                <a:ea typeface="新細明體" charset="-120"/>
              </a:rPr>
              <a:t>anchor.cs.colorado.edu</a:t>
            </a:r>
            <a:r>
              <a:rPr lang="en-US" altLang="zh-TW" sz="1600" dirty="0" smtClean="0">
                <a:ea typeface="新細明體" charset="-120"/>
              </a:rPr>
              <a:t> (8.9.3/8.9.2) with ESMTP id HAA26176 for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 smtClean="0">
                <a:ea typeface="新細明體" charset="-120"/>
              </a:rPr>
              <a:t>; Fri, 1 Oct 1999 07:04:24 -0700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FF6600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(knecht.sendmail.org [209.31.233.160]) by </a:t>
            </a:r>
            <a:r>
              <a:rPr lang="en-US" altLang="zh-TW" sz="1600" dirty="0" smtClean="0">
                <a:solidFill>
                  <a:srgbClr val="FF6600"/>
                </a:solidFill>
                <a:ea typeface="新細明體" charset="-120"/>
              </a:rPr>
              <a:t>mroe.cs.colorado.edu </a:t>
            </a:r>
            <a:r>
              <a:rPr lang="en-US" altLang="zh-TW" sz="1600" dirty="0" smtClean="0">
                <a:ea typeface="新細明體" charset="-120"/>
              </a:rPr>
              <a:t>(8.9.3/8.9.2) with ESMTP id HAA09899 fro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 smtClean="0">
                <a:ea typeface="新細明體" charset="-120"/>
              </a:rPr>
              <a:t>; Fri, 1 Oct 1999 07:04:23 -700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(localhost [127.0.0.1]) by </a:t>
            </a:r>
            <a:r>
              <a:rPr lang="en-US" altLang="zh-TW" sz="1600" dirty="0" smtClean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(8.9.3/8.9.2) with ESMTP id GAA18984; Fri 1 Oct 1999 06:04:02 -800 (PST) </a:t>
            </a:r>
          </a:p>
        </p:txBody>
      </p:sp>
      <p:pic>
        <p:nvPicPr>
          <p:cNvPr id="23556" name="Picture 4" descr="img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2" r="2985"/>
          <a:stretch>
            <a:fillRect/>
          </a:stretch>
        </p:blipFill>
        <p:spPr bwMode="auto">
          <a:xfrm>
            <a:off x="3886200" y="4724400"/>
            <a:ext cx="42672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 bwMode="auto">
          <a:xfrm>
            <a:off x="3962400" y="4953000"/>
            <a:ext cx="1447800" cy="18653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474970" y="4946173"/>
            <a:ext cx="773430" cy="1865313"/>
          </a:xfrm>
          <a:prstGeom prst="rect">
            <a:avLst/>
          </a:prstGeom>
          <a:noFill/>
          <a:ln>
            <a:solidFill>
              <a:srgbClr val="FF99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313170" y="4952999"/>
            <a:ext cx="849630" cy="1865313"/>
          </a:xfrm>
          <a:prstGeom prst="rect">
            <a:avLst/>
          </a:prstGeom>
          <a:noFill/>
          <a:ln>
            <a:solidFill>
              <a:srgbClr val="6600CC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7216140" y="4952999"/>
            <a:ext cx="849630" cy="1865313"/>
          </a:xfrm>
          <a:prstGeom prst="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Mail System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behinds the scene when you send an email? </a:t>
            </a:r>
            <a:endParaRPr lang="zh-TW" altLang="en-US" dirty="0"/>
          </a:p>
        </p:txBody>
      </p:sp>
      <p:pic>
        <p:nvPicPr>
          <p:cNvPr id="50180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31" y="2873375"/>
            <a:ext cx="765245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雲朵形 2"/>
          <p:cNvSpPr/>
          <p:nvPr/>
        </p:nvSpPr>
        <p:spPr bwMode="auto">
          <a:xfrm>
            <a:off x="3352800" y="2667000"/>
            <a:ext cx="2667000" cy="1600200"/>
          </a:xfrm>
          <a:prstGeom prst="cloud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Internet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3"/>
          <a:srcRect r="37093" b="45946"/>
          <a:stretch/>
        </p:blipFill>
        <p:spPr>
          <a:xfrm>
            <a:off x="762000" y="5378450"/>
            <a:ext cx="1430513" cy="11429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0178" name="Picture 2" descr="https://lh3.ggpht.com/O0aW5qsyCkR2i7Bu-jUU1b5BWA_NygJ6ui4MgaAvL7gfqvVWqkOBscDaq4pn-vkwByUx=w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219" y="4994239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090" y="2873375"/>
            <a:ext cx="765245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向右箭號 3"/>
          <p:cNvSpPr/>
          <p:nvPr/>
        </p:nvSpPr>
        <p:spPr bwMode="auto">
          <a:xfrm>
            <a:off x="2743200" y="3352800"/>
            <a:ext cx="457200" cy="304800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5" name="向右箭號 14"/>
          <p:cNvSpPr/>
          <p:nvPr/>
        </p:nvSpPr>
        <p:spPr bwMode="auto">
          <a:xfrm>
            <a:off x="6327845" y="3352800"/>
            <a:ext cx="457200" cy="304800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5045" y="5226050"/>
            <a:ext cx="1554473" cy="12635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2" descr="https://lh3.ggpht.com/O0aW5qsyCkR2i7Bu-jUU1b5BWA_NygJ6ui4MgaAvL7gfqvVWqkOBscDaq4pn-vkwByUx=w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818" y="4962489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向上箭號 7"/>
          <p:cNvSpPr/>
          <p:nvPr/>
        </p:nvSpPr>
        <p:spPr bwMode="auto">
          <a:xfrm>
            <a:off x="1952198" y="4278312"/>
            <a:ext cx="333802" cy="490466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19" name="Picture 2" descr="http://www.clipartbest.com/cliparts/9iz/MrM/9izMrMkz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7" y="4496204"/>
            <a:ext cx="1368425" cy="88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向下箭號 9"/>
          <p:cNvSpPr/>
          <p:nvPr/>
        </p:nvSpPr>
        <p:spPr bwMode="auto">
          <a:xfrm>
            <a:off x="7287403" y="4313362"/>
            <a:ext cx="376618" cy="519061"/>
          </a:xfrm>
          <a:prstGeom prst="down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066800" y="6498156"/>
            <a:ext cx="1873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Web Mail: Gmail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6057900" y="6513922"/>
            <a:ext cx="2078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Web Mail:</a:t>
            </a:r>
            <a:r>
              <a:rPr lang="zh-TW" altLang="en-US" dirty="0" smtClean="0"/>
              <a:t> </a:t>
            </a:r>
            <a:r>
              <a:rPr lang="en-US" altLang="zh-TW" dirty="0" smtClean="0"/>
              <a:t>CS</a:t>
            </a:r>
            <a:r>
              <a:rPr lang="zh-TW" altLang="en-US" dirty="0" smtClean="0"/>
              <a:t> </a:t>
            </a:r>
            <a:r>
              <a:rPr lang="en-US" altLang="zh-TW" dirty="0" smtClean="0"/>
              <a:t>Mail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801350" y="2447998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Gmail Servers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921700" y="2478921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CS Mail Servers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(6)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Message-Id: &lt;199910011404.GAA18984@knecht.sendmail.org)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Add by sender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MTA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X-Mailer: exmh version 2.0.2 2/24/98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MUA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Non-standard header information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To: Evi Nemeth &lt;evi@anchor.cs.colorado.edu&gt;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Subject: Re: hi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Date: Fri, 1 Oct 1999 06:04:02 -800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System Architecture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Components in a mail system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Mail servers for incoming and outgoing mails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Mail home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IMAP or POP to integrate PC and remote clients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Simplest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Only one machine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This machine has sendmail to let you send and receive 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This machine is also the mailbox home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This machine also provides IMAP or POP to let you download mail from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 Architecture 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/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2600" smtClean="0">
                <a:ea typeface="新細明體" charset="-120"/>
              </a:rPr>
              <a:t>Scalable architecture for</a:t>
            </a:r>
            <a:r>
              <a:rPr lang="en-US" altLang="zh-TW" sz="3000" smtClean="0">
                <a:ea typeface="新細明體" charset="-120"/>
              </a:rPr>
              <a:t> </a:t>
            </a:r>
            <a:r>
              <a:rPr lang="en-US" altLang="zh-TW" sz="2600" smtClean="0">
                <a:ea typeface="新細明體" charset="-120"/>
              </a:rPr>
              <a:t>medium sites</a:t>
            </a:r>
            <a:endParaRPr lang="en-US" altLang="zh-TW" sz="3000" smtClean="0">
              <a:ea typeface="新細明體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Centralize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At least one machine for incoming message and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Mail home can be the same host or another one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At least one machine for outgoing message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Each host run MSA and forward mail to the same mail-out server or send the mail directly</a:t>
            </a:r>
          </a:p>
        </p:txBody>
      </p:sp>
      <p:pic>
        <p:nvPicPr>
          <p:cNvPr id="26628" name="Picture 4" descr="img1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1"/>
          <a:stretch>
            <a:fillRect/>
          </a:stretch>
        </p:blipFill>
        <p:spPr bwMode="auto">
          <a:xfrm>
            <a:off x="2133600" y="3810000"/>
            <a:ext cx="60198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Alias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Several mechanisms to define aliases: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Traditional method: in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Traditional method with NIS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LDAP (Light-weight Directory Access Protocol)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When the sendmail wants to resolve name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File-based method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sendmail looks up files to resolve it by itself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LDAP-based method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sendmail call LDAP server to resolve the name and return the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Aliases can be defined in three places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 MUA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configuraiton</a:t>
            </a:r>
            <a:r>
              <a:rPr lang="en-US" altLang="zh-TW" dirty="0" smtClean="0">
                <a:ea typeface="新細明體" panose="02020500000000000000" pitchFamily="18" charset="-120"/>
              </a:rPr>
              <a:t>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Read by MUA and expand the alias before injecting the message into the mail system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 the system-wide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/mail/aliases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Read by MTA 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path to the system-wide alias file can be specified in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sendmail</a:t>
            </a:r>
            <a:r>
              <a:rPr lang="en-US" altLang="zh-TW" dirty="0" err="1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 err="1" smtClean="0">
                <a:ea typeface="新細明體" panose="02020500000000000000" pitchFamily="18" charset="-120"/>
              </a:rPr>
              <a:t>s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 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forwarding file, ~/.forward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Read by MTA after system-wide alias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forward(5)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format of an entry in aliases file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Local-name: recipient1,recipient2,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838200" lvl="1" indent="-381000"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marL="1257300" lvl="2" indent="-342900" eaLnBrk="1" hangingPunct="1"/>
            <a:r>
              <a:rPr lang="en-US" altLang="zh-TW" dirty="0" smtClean="0">
                <a:ea typeface="新細明體" panose="02020500000000000000" pitchFamily="18" charset="-120"/>
              </a:rPr>
              <a:t>admin: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lctseng,yench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1257300" lvl="2" indent="-342900" eaLnBrk="1" hangingPunct="1"/>
            <a:r>
              <a:rPr lang="en-US" altLang="zh-TW" dirty="0" smtClean="0">
                <a:ea typeface="新細明體" panose="02020500000000000000" pitchFamily="18" charset="-120"/>
              </a:rPr>
              <a:t>lctseng: lctseng@nasa.cs.nctu.edu.tw</a:t>
            </a:r>
          </a:p>
          <a:p>
            <a:pPr marL="1257300" lvl="2" indent="-342900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marL="838200" lvl="1" indent="-381000" eaLnBrk="1" hangingPunct="1">
              <a:buFontTx/>
              <a:buAutoNum type="arabicPeriod" startAt="2"/>
            </a:pPr>
            <a:r>
              <a:rPr lang="en-US" altLang="zh-TW" dirty="0" smtClean="0">
                <a:ea typeface="新細明體" panose="02020500000000000000" pitchFamily="18" charset="-120"/>
              </a:rPr>
              <a:t>Local-name: :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include:another-file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838200" lvl="1" indent="-381000"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marL="1257300" lvl="2" indent="-342900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bsdTA</a:t>
            </a:r>
            <a:r>
              <a:rPr lang="en-US" altLang="zh-TW" dirty="0" smtClean="0">
                <a:ea typeface="新細明體" panose="02020500000000000000" pitchFamily="18" charset="-120"/>
              </a:rPr>
              <a:t>: :include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:/</a:t>
            </a:r>
            <a:r>
              <a:rPr lang="en-US" altLang="zh-TW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/local/mail/</a:t>
            </a:r>
            <a:r>
              <a:rPr lang="en-US" altLang="zh-TW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bsdTA</a:t>
            </a: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marL="1257300" lvl="2" indent="-342900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372228" y="4419600"/>
            <a:ext cx="1539204" cy="95410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lctseng</a:t>
            </a:r>
          </a:p>
          <a:p>
            <a:r>
              <a:rPr lang="en-US" altLang="zh-TW" sz="14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yench</a:t>
            </a:r>
            <a:endParaRPr lang="en-US" altLang="zh-TW" sz="14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chchang2222</a:t>
            </a:r>
          </a:p>
          <a:p>
            <a:r>
              <a:rPr lang="en-US" altLang="zh-TW" sz="14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hmwang</a:t>
            </a:r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239000" y="4038600"/>
            <a:ext cx="182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rgbClr val="333399"/>
                </a:solidFill>
                <a:latin typeface="Times" panose="02020603050405020304" pitchFamily="18" charset="0"/>
              </a:rPr>
              <a:t>Contents of bsdTA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38200" lvl="1" indent="-381000" eaLnBrk="1" hangingPunct="1">
              <a:buFontTx/>
              <a:buAutoNum type="arabicPeriod" startAt="3"/>
            </a:pPr>
            <a:r>
              <a:rPr lang="en-US" altLang="zh-TW" smtClean="0">
                <a:ea typeface="新細明體" panose="02020500000000000000" pitchFamily="18" charset="-120"/>
              </a:rPr>
              <a:t>Local-name: absolute-path-file</a:t>
            </a:r>
          </a:p>
          <a:p>
            <a:pPr marL="838200" lvl="1" indent="-381000" eaLnBrk="1" hangingPunct="1"/>
            <a:r>
              <a:rPr lang="en-US" altLang="zh-TW" smtClean="0">
                <a:ea typeface="新細明體" panose="02020500000000000000" pitchFamily="18" charset="-120"/>
              </a:rPr>
              <a:t>Mails will be appended to this file</a:t>
            </a:r>
          </a:p>
          <a:p>
            <a:pPr marL="838200" lvl="1" indent="-381000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marL="1257300" lvl="2" indent="-342900" eaLnBrk="1" hangingPunct="1"/>
            <a:r>
              <a:rPr lang="en-US" altLang="zh-TW" smtClean="0">
                <a:ea typeface="新細明體" panose="02020500000000000000" pitchFamily="18" charset="-120"/>
              </a:rPr>
              <a:t>complaints: /dev/null</a:t>
            </a:r>
          </a:p>
          <a:p>
            <a:pPr marL="1257300" lvl="2" indent="-342900" eaLnBrk="1" hangingPunct="1"/>
            <a:r>
              <a:rPr lang="en-US" altLang="zh-TW" smtClean="0">
                <a:ea typeface="新細明體" panose="02020500000000000000" pitchFamily="18" charset="-120"/>
              </a:rPr>
              <a:t>troubles: trouble_admin,trouble_log</a:t>
            </a:r>
          </a:p>
          <a:p>
            <a:pPr marL="1257300" lvl="2" indent="-342900" eaLnBrk="1" hangingPunct="1"/>
            <a:r>
              <a:rPr lang="en-US" altLang="zh-TW" smtClean="0">
                <a:ea typeface="新細明體" panose="02020500000000000000" pitchFamily="18" charset="-120"/>
              </a:rPr>
              <a:t>trouble_admin: :include:/usr/local/mail/troadm</a:t>
            </a:r>
          </a:p>
          <a:p>
            <a:pPr marL="1257300" lvl="2" indent="-342900" eaLnBrk="1" hangingPunct="1"/>
            <a:r>
              <a:rPr lang="en-US" altLang="zh-TW" smtClean="0">
                <a:ea typeface="新細明體" panose="02020500000000000000" pitchFamily="18" charset="-120"/>
              </a:rPr>
              <a:t>trouble_log: /usr/local/mail/logs/troublemail</a:t>
            </a:r>
          </a:p>
          <a:p>
            <a:pPr marL="1257300" lvl="2" indent="-342900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marL="838200" lvl="1" indent="-381000" eaLnBrk="1" hangingPunct="1">
              <a:buFontTx/>
              <a:buAutoNum type="arabicPeriod" startAt="4"/>
            </a:pPr>
            <a:r>
              <a:rPr lang="en-US" altLang="zh-TW" smtClean="0">
                <a:ea typeface="新細明體" panose="02020500000000000000" pitchFamily="18" charset="-120"/>
              </a:rPr>
              <a:t>Local-name: "|program-path"</a:t>
            </a:r>
          </a:p>
          <a:p>
            <a:pPr marL="838200" lvl="1" indent="-381000" eaLnBrk="1" hangingPunct="1"/>
            <a:r>
              <a:rPr lang="en-US" altLang="zh-TW" smtClean="0">
                <a:ea typeface="新細明體" panose="02020500000000000000" pitchFamily="18" charset="-120"/>
              </a:rPr>
              <a:t>Route mail to stdin of program</a:t>
            </a:r>
          </a:p>
          <a:p>
            <a:pPr marL="838200" lvl="1" indent="-381000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marL="1257300" lvl="2" indent="-342900" eaLnBrk="1" hangingPunct="1"/>
            <a:r>
              <a:rPr lang="en-US" altLang="zh-TW" smtClean="0">
                <a:ea typeface="新細明體" panose="02020500000000000000" pitchFamily="18" charset="-120"/>
              </a:rPr>
              <a:t>autoftp: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|/usr/local/bin/ftpserver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hashed aliases DB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/etc/mail/aliases is the plaintext aliases information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/etc/mail/aliases.db is the hashed version for efficiency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newaliases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command to rebuild the hashed version when you change the aliases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(5)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User maintainable forwarding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 ~/.forward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Format: comma-separated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"|/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procmail</a:t>
            </a:r>
            <a:r>
              <a:rPr lang="en-US" altLang="zh-TW" dirty="0" smtClean="0">
                <a:ea typeface="新細明體" panose="02020500000000000000" pitchFamily="18" charset="-120"/>
              </a:rPr>
              <a:t>"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lctseng@gmail.com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~/</a:t>
            </a:r>
            <a:r>
              <a:rPr lang="en-US" altLang="zh-TW" dirty="0" err="1" smtClean="0">
                <a:ea typeface="新細明體" panose="02020500000000000000" pitchFamily="18" charset="-120"/>
              </a:rPr>
              <a:t>mail_log</a:t>
            </a:r>
            <a:r>
              <a:rPr lang="en-US" altLang="zh-TW" dirty="0" smtClean="0">
                <a:ea typeface="新細明體" panose="02020500000000000000" pitchFamily="18" charset="-120"/>
              </a:rPr>
              <a:t>, lctseng@gmail.com,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lctseng@other.domain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Must be owned by user and </a:t>
            </a:r>
            <a:r>
              <a:rPr lang="en-US" altLang="zh-TW" dirty="0">
                <a:ea typeface="新細明體" panose="02020500000000000000" pitchFamily="18" charset="-120"/>
              </a:rPr>
              <a:t>writable only to user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path to .forward file should be writable only to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(6)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Alias must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postmaster and MAILER-DAEMON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Mail system maintainer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bin, sys, daemon, nobody,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System accounts (root)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 forward root mail to the administrator (.forward)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486400" y="4191000"/>
            <a:ext cx="3189288" cy="24320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MAILER-DAEMON: postmaster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postmaster: 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bin:	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bind:	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daemon:	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games:	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kmem:	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mailnull:	postmaster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nobody:	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operator: root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Verdana" panose="020B0604030504040204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>
            <a:off x="699447" y="2046510"/>
            <a:ext cx="5258577" cy="47346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dirty="0" smtClean="0"/>
              <a:t>More detailed view (outgoing, for illustration only)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Mail System</a:t>
            </a:r>
            <a:endParaRPr lang="zh-TW" altLang="en-US" dirty="0"/>
          </a:p>
        </p:txBody>
      </p:sp>
      <p:pic>
        <p:nvPicPr>
          <p:cNvPr id="50180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478" y="2682938"/>
            <a:ext cx="765245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3"/>
          <a:srcRect r="37093" b="45946"/>
          <a:stretch/>
        </p:blipFill>
        <p:spPr>
          <a:xfrm>
            <a:off x="806981" y="5217083"/>
            <a:ext cx="1430513" cy="11429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0178" name="Picture 2" descr="https://lh3.ggpht.com/O0aW5qsyCkR2i7Bu-jUU1b5BWA_NygJ6ui4MgaAvL7gfqvVWqkOBscDaq4pn-vkwByUx=w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32872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向上箭號 7"/>
          <p:cNvSpPr/>
          <p:nvPr/>
        </p:nvSpPr>
        <p:spPr bwMode="auto">
          <a:xfrm>
            <a:off x="1600200" y="4286940"/>
            <a:ext cx="333802" cy="490466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11781" y="6473428"/>
            <a:ext cx="2016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Mail User Agent (MUA)</a:t>
            </a:r>
            <a:endParaRPr lang="zh-TW" altLang="en-US" sz="1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19070" y="2181168"/>
            <a:ext cx="2555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Mail Submission </a:t>
            </a:r>
            <a:r>
              <a:rPr lang="en-US" altLang="zh-TW" sz="1400" dirty="0"/>
              <a:t>Agent </a:t>
            </a:r>
            <a:r>
              <a:rPr lang="en-US" altLang="zh-TW" sz="1400" dirty="0" smtClean="0"/>
              <a:t>(MSA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20" name="向右箭號 19"/>
          <p:cNvSpPr/>
          <p:nvPr/>
        </p:nvSpPr>
        <p:spPr bwMode="auto">
          <a:xfrm>
            <a:off x="2621280" y="3124263"/>
            <a:ext cx="1341120" cy="304800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21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177" y="2682938"/>
            <a:ext cx="765245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文字方塊 24"/>
          <p:cNvSpPr txBox="1"/>
          <p:nvPr/>
        </p:nvSpPr>
        <p:spPr>
          <a:xfrm>
            <a:off x="3599173" y="2181168"/>
            <a:ext cx="2358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Mail Transport Agent (MTA)</a:t>
            </a:r>
            <a:endParaRPr lang="zh-TW" altLang="en-US" sz="1400" dirty="0"/>
          </a:p>
        </p:txBody>
      </p:sp>
      <p:sp>
        <p:nvSpPr>
          <p:cNvPr id="26" name="雲朵形 25"/>
          <p:cNvSpPr/>
          <p:nvPr/>
        </p:nvSpPr>
        <p:spPr bwMode="auto">
          <a:xfrm>
            <a:off x="6264379" y="2488945"/>
            <a:ext cx="2667000" cy="1600200"/>
          </a:xfrm>
          <a:prstGeom prst="cloud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Internet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27" name="向右箭號 26"/>
          <p:cNvSpPr/>
          <p:nvPr/>
        </p:nvSpPr>
        <p:spPr bwMode="auto">
          <a:xfrm>
            <a:off x="5615940" y="3136645"/>
            <a:ext cx="457200" cy="304800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28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07681"/>
            <a:ext cx="491664" cy="76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704" y="3683587"/>
            <a:ext cx="491664" cy="76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67" y="3683586"/>
            <a:ext cx="491664" cy="76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7168120" y="4544556"/>
            <a:ext cx="152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Lots of MTAs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518262" y="6307790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Inside Gmail Domain</a:t>
            </a:r>
            <a:endParaRPr lang="zh-TW" altLang="en-US" dirty="0"/>
          </a:p>
        </p:txBody>
      </p:sp>
      <p:sp>
        <p:nvSpPr>
          <p:cNvPr id="31" name="上彎箭號 30"/>
          <p:cNvSpPr/>
          <p:nvPr/>
        </p:nvSpPr>
        <p:spPr bwMode="auto">
          <a:xfrm>
            <a:off x="2687702" y="4027773"/>
            <a:ext cx="2327910" cy="1088644"/>
          </a:xfrm>
          <a:prstGeom prst="bentUpArrow">
            <a:avLst>
              <a:gd name="adj1" fmla="val 17650"/>
              <a:gd name="adj2" fmla="val 20275"/>
              <a:gd name="adj3" fmla="val 25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5453692" y="275493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SMTP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83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vacation(1)</a:t>
            </a:r>
          </a:p>
        </p:txBody>
      </p:sp>
      <p:sp>
        <p:nvSpPr>
          <p:cNvPr id="34819" name="內容版面配置區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 lIns="91440" tIns="45720" rIns="91440" bIns="45720"/>
          <a:lstStyle/>
          <a:p>
            <a:pPr marL="273050" indent="-273050" eaLnBrk="1" hangingPunct="1"/>
            <a:r>
              <a:rPr lang="en-US" altLang="zh-TW" sz="2800" dirty="0" smtClean="0"/>
              <a:t>E-mail auto-responder</a:t>
            </a:r>
          </a:p>
          <a:p>
            <a:pPr marL="639763" lvl="1" indent="-273050" eaLnBrk="1" hangingPunct="1"/>
            <a:r>
              <a:rPr lang="en-US" altLang="zh-TW" sz="2400" dirty="0" smtClean="0"/>
              <a:t>returns  a message, ~/.vacation.msg by default</a:t>
            </a:r>
          </a:p>
          <a:p>
            <a:pPr marL="639763" lvl="1" indent="-273050" eaLnBrk="1" hangingPunct="1"/>
            <a:r>
              <a:rPr lang="en-US" altLang="zh-TW" sz="2400" dirty="0" smtClean="0"/>
              <a:t>~/.</a:t>
            </a:r>
            <a:r>
              <a:rPr lang="en-US" altLang="zh-TW" sz="2400" dirty="0" err="1" smtClean="0"/>
              <a:t>vacation.db</a:t>
            </a:r>
            <a:endParaRPr lang="en-US" altLang="zh-TW" sz="2400" dirty="0" smtClean="0"/>
          </a:p>
          <a:p>
            <a:pPr lvl="2" indent="-411163" eaLnBrk="1" hangingPunct="1"/>
            <a:r>
              <a:rPr lang="en-US" altLang="zh-TW" sz="2000" dirty="0" smtClean="0"/>
              <a:t>default database file for </a:t>
            </a:r>
            <a:r>
              <a:rPr lang="en-US" altLang="zh-TW" sz="2000" dirty="0" err="1" smtClean="0"/>
              <a:t>db</a:t>
            </a:r>
            <a:r>
              <a:rPr lang="en-US" altLang="zh-TW" sz="2000" dirty="0" smtClean="0"/>
              <a:t>(3)</a:t>
            </a:r>
          </a:p>
          <a:p>
            <a:pPr marL="639763" lvl="1" indent="-273050" eaLnBrk="1" hangingPunct="1"/>
            <a:r>
              <a:rPr lang="en-US" altLang="zh-TW" sz="2400" dirty="0" smtClean="0"/>
              <a:t>~/.vacation.{</a:t>
            </a:r>
            <a:r>
              <a:rPr lang="en-US" altLang="zh-TW" sz="2400" dirty="0" err="1" smtClean="0"/>
              <a:t>dir,pag</a:t>
            </a:r>
            <a:r>
              <a:rPr lang="en-US" altLang="zh-TW" sz="2400" dirty="0" smtClean="0"/>
              <a:t>}</a:t>
            </a:r>
          </a:p>
          <a:p>
            <a:pPr lvl="2" indent="-411163" eaLnBrk="1" hangingPunct="1"/>
            <a:r>
              <a:rPr lang="en-US" altLang="zh-TW" sz="2000" dirty="0" smtClean="0"/>
              <a:t>default database file for </a:t>
            </a:r>
            <a:r>
              <a:rPr lang="en-US" altLang="zh-TW" sz="2000" dirty="0" err="1" smtClean="0"/>
              <a:t>dbm</a:t>
            </a:r>
            <a:r>
              <a:rPr lang="en-US" altLang="zh-TW" sz="2000" dirty="0" smtClean="0"/>
              <a:t>(3)</a:t>
            </a:r>
          </a:p>
          <a:p>
            <a:pPr marL="639763" lvl="1" indent="-273050" eaLnBrk="1" hangingPunct="1"/>
            <a:r>
              <a:rPr lang="en-US" altLang="zh-TW" sz="2400" dirty="0" smtClean="0"/>
              <a:t>~/.vacation.msg</a:t>
            </a:r>
          </a:p>
          <a:p>
            <a:pPr lvl="2" indent="-411163" eaLnBrk="1" hangingPunct="1"/>
            <a:r>
              <a:rPr lang="en-US" altLang="zh-TW" sz="2000" dirty="0" smtClean="0"/>
              <a:t>default message to send</a:t>
            </a:r>
          </a:p>
          <a:p>
            <a:pPr marL="273050" indent="-273050" eaLnBrk="1" hangingPunct="1"/>
            <a:r>
              <a:rPr lang="en-US" altLang="zh-TW" sz="2800" dirty="0" smtClean="0"/>
              <a:t>Use with forward(5)</a:t>
            </a:r>
          </a:p>
          <a:p>
            <a:pPr marL="639763" lvl="1" indent="-273050" eaLnBrk="1" hangingPunct="1"/>
            <a:r>
              <a:rPr lang="en-US" altLang="zh-TW" sz="2400" dirty="0" smtClean="0"/>
              <a:t>|/</a:t>
            </a:r>
            <a:r>
              <a:rPr lang="en-US" altLang="zh-TW" sz="2400" dirty="0" err="1" smtClean="0"/>
              <a:t>usr</a:t>
            </a:r>
            <a:r>
              <a:rPr lang="en-US" altLang="zh-TW" sz="2400" dirty="0" smtClean="0"/>
              <a:t>/bin/vacation &lt;login name&gt;</a:t>
            </a:r>
          </a:p>
          <a:p>
            <a:pPr marL="1039813" lvl="2" indent="-273050" eaLnBrk="1" hangingPunct="1"/>
            <a:r>
              <a:rPr lang="en-US" altLang="zh-TW" sz="2200" dirty="0" smtClean="0"/>
              <a:t>"</a:t>
            </a:r>
            <a:r>
              <a:rPr lang="en-US" altLang="zh-TW" sz="2000" dirty="0" smtClean="0"/>
              <a:t>|/</a:t>
            </a:r>
            <a:r>
              <a:rPr lang="en-US" altLang="zh-TW" sz="2000" dirty="0" err="1" smtClean="0"/>
              <a:t>usr</a:t>
            </a:r>
            <a:r>
              <a:rPr lang="en-US" altLang="zh-TW" sz="2000" dirty="0" smtClean="0"/>
              <a:t>/bin/vacation lctseng</a:t>
            </a:r>
            <a:r>
              <a:rPr lang="en-US" altLang="zh-TW" sz="2200" dirty="0" smtClean="0"/>
              <a:t>"</a:t>
            </a:r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8FFB343-48C1-4EF6-BF2A-B1DB1FA6ADEA}" type="slidenum">
              <a:rPr lang="zh-TW" altLang="en-US" sz="1400" b="1">
                <a:solidFill>
                  <a:srgbClr val="FFFFFF"/>
                </a:solidFill>
                <a:latin typeface="Times New Roman" panose="02020603050405020304" pitchFamily="18" charset="0"/>
                <a:ea typeface="華康儷中黑(P)" pitchFamily="34" charset="-120"/>
              </a:rPr>
              <a:pPr algn="ctr" eaLnBrk="1" hangingPunct="1"/>
              <a:t>40</a:t>
            </a:fld>
            <a:endParaRPr lang="zh-TW" altLang="en-US" sz="1400" b="1">
              <a:solidFill>
                <a:srgbClr val="FFFFFF"/>
              </a:solidFill>
              <a:latin typeface="Times New Roman" panose="02020603050405020304" pitchFamily="18" charset="0"/>
              <a:ea typeface="華康儷中黑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dirty="0" smtClean="0"/>
              <a:t>More detailed view (outgoing, for illustration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Mail User Agent (MUA)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Help user read and compose mails</a:t>
            </a: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Mail Submission Agent (MSA)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</a:rPr>
              <a:t>Route mails to local MTA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Mail Transport Agent (MTA)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Route mails among machines, using SMTP protocol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Mail System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3477392" y="3771900"/>
            <a:ext cx="3165980" cy="28505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50180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22" y="4155068"/>
            <a:ext cx="460724" cy="71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3"/>
          <a:srcRect r="37093" b="45946"/>
          <a:stretch/>
        </p:blipFill>
        <p:spPr>
          <a:xfrm>
            <a:off x="3542134" y="5680776"/>
            <a:ext cx="861255" cy="6881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0178" name="Picture 2" descr="https://lh3.ggpht.com/O0aW5qsyCkR2i7Bu-jUU1b5BWA_NygJ6ui4MgaAvL7gfqvVWqkOBscDaq4pn-vkwByUx=w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699" y="5449458"/>
            <a:ext cx="527585" cy="52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向上箭號 7"/>
          <p:cNvSpPr/>
          <p:nvPr/>
        </p:nvSpPr>
        <p:spPr bwMode="auto">
          <a:xfrm>
            <a:off x="4019699" y="5120774"/>
            <a:ext cx="200969" cy="295290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246526" y="6368887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MUA</a:t>
            </a:r>
            <a:endParaRPr lang="zh-TW" altLang="en-US" sz="1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829193" y="3901483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MSA</a:t>
            </a:r>
            <a:endParaRPr lang="zh-TW" altLang="en-US" sz="1400" dirty="0"/>
          </a:p>
        </p:txBody>
      </p:sp>
      <p:sp>
        <p:nvSpPr>
          <p:cNvPr id="20" name="向右箭號 19"/>
          <p:cNvSpPr/>
          <p:nvPr/>
        </p:nvSpPr>
        <p:spPr bwMode="auto">
          <a:xfrm>
            <a:off x="4634451" y="4420772"/>
            <a:ext cx="807435" cy="18350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21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048" y="4155068"/>
            <a:ext cx="460724" cy="71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文字方塊 24"/>
          <p:cNvSpPr txBox="1"/>
          <p:nvPr/>
        </p:nvSpPr>
        <p:spPr>
          <a:xfrm>
            <a:off x="5762048" y="3901483"/>
            <a:ext cx="549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MTA</a:t>
            </a:r>
            <a:endParaRPr lang="zh-TW" altLang="en-US" sz="1400" dirty="0"/>
          </a:p>
        </p:txBody>
      </p:sp>
      <p:sp>
        <p:nvSpPr>
          <p:cNvPr id="26" name="雲朵形 25"/>
          <p:cNvSpPr/>
          <p:nvPr/>
        </p:nvSpPr>
        <p:spPr bwMode="auto">
          <a:xfrm>
            <a:off x="6827816" y="4038273"/>
            <a:ext cx="1605695" cy="963417"/>
          </a:xfrm>
          <a:prstGeom prst="cloud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Internet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27" name="向右箭號 26"/>
          <p:cNvSpPr/>
          <p:nvPr/>
        </p:nvSpPr>
        <p:spPr bwMode="auto">
          <a:xfrm>
            <a:off x="6437417" y="4428227"/>
            <a:ext cx="275262" cy="18350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28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335" y="4772025"/>
            <a:ext cx="296011" cy="45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604" y="4757519"/>
            <a:ext cx="296011" cy="45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564" y="4757519"/>
            <a:ext cx="296011" cy="45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上彎箭號 23"/>
          <p:cNvSpPr/>
          <p:nvPr/>
        </p:nvSpPr>
        <p:spPr bwMode="auto">
          <a:xfrm>
            <a:off x="4730727" y="5116885"/>
            <a:ext cx="1422317" cy="665145"/>
          </a:xfrm>
          <a:prstGeom prst="bentUpArrow">
            <a:avLst>
              <a:gd name="adj1" fmla="val 17650"/>
              <a:gd name="adj2" fmla="val 20275"/>
              <a:gd name="adj3" fmla="val 25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1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>
            <a:off x="2832884" y="1961097"/>
            <a:ext cx="6158741" cy="47445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dirty="0" smtClean="0"/>
              <a:t>More detailed view (incoming, for illustration only)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Mail System</a:t>
            </a:r>
            <a:endParaRPr lang="zh-TW" altLang="en-US" dirty="0"/>
          </a:p>
        </p:txBody>
      </p:sp>
      <p:pic>
        <p:nvPicPr>
          <p:cNvPr id="50180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09" y="2367028"/>
            <a:ext cx="765245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125" y="2395501"/>
            <a:ext cx="765245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文字方塊 24"/>
          <p:cNvSpPr txBox="1"/>
          <p:nvPr/>
        </p:nvSpPr>
        <p:spPr>
          <a:xfrm>
            <a:off x="3338928" y="2059251"/>
            <a:ext cx="549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MTA</a:t>
            </a:r>
            <a:endParaRPr lang="zh-TW" altLang="en-US" sz="1400" dirty="0"/>
          </a:p>
        </p:txBody>
      </p:sp>
      <p:sp>
        <p:nvSpPr>
          <p:cNvPr id="26" name="雲朵形 25"/>
          <p:cNvSpPr/>
          <p:nvPr/>
        </p:nvSpPr>
        <p:spPr bwMode="auto">
          <a:xfrm>
            <a:off x="761975" y="2190750"/>
            <a:ext cx="1697579" cy="1018547"/>
          </a:xfrm>
          <a:prstGeom prst="cloud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Internet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477794" y="6313841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Inside CS Mail Domain</a:t>
            </a:r>
            <a:endParaRPr lang="zh-TW" alt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3104833" y="4702721"/>
            <a:ext cx="1783073" cy="1527138"/>
            <a:chOff x="6785045" y="4962489"/>
            <a:chExt cx="1783073" cy="1527138"/>
          </a:xfrm>
        </p:grpSpPr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5045" y="5226050"/>
              <a:ext cx="1554473" cy="126357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24" name="Picture 2" descr="https://lh3.ggpht.com/O0aW5qsyCkR2i7Bu-jUU1b5BWA_NygJ6ui4MgaAvL7gfqvVWqkOBscDaq4pn-vkwByUx=w30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1818" y="4962489"/>
              <a:ext cx="8763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文字方塊 32"/>
          <p:cNvSpPr txBox="1"/>
          <p:nvPr/>
        </p:nvSpPr>
        <p:spPr>
          <a:xfrm>
            <a:off x="3628987" y="6313841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MUA</a:t>
            </a:r>
            <a:endParaRPr lang="zh-TW" altLang="en-US" sz="1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363264" y="1994352"/>
            <a:ext cx="2335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Mail Delivery </a:t>
            </a:r>
            <a:r>
              <a:rPr lang="en-US" altLang="zh-TW" sz="1400" dirty="0"/>
              <a:t>Agent </a:t>
            </a:r>
            <a:r>
              <a:rPr lang="en-US" altLang="zh-TW" sz="1400" dirty="0" smtClean="0"/>
              <a:t>(MDA</a:t>
            </a:r>
            <a:r>
              <a:rPr lang="en-US" altLang="zh-TW" sz="1400" dirty="0"/>
              <a:t>) </a:t>
            </a:r>
          </a:p>
        </p:txBody>
      </p:sp>
      <p:pic>
        <p:nvPicPr>
          <p:cNvPr id="51214" name="Picture 14" descr="http://uxrepo.com/static/icon-sets/linecons/png32/256/000000/database-256-0000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6" y="2604257"/>
            <a:ext cx="826770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文字方塊 33"/>
          <p:cNvSpPr txBox="1"/>
          <p:nvPr/>
        </p:nvSpPr>
        <p:spPr>
          <a:xfrm>
            <a:off x="6555449" y="2232527"/>
            <a:ext cx="2444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Message Store (NFS, RAID)</a:t>
            </a:r>
            <a:endParaRPr lang="en-US" altLang="zh-TW" sz="1400" dirty="0"/>
          </a:p>
        </p:txBody>
      </p:sp>
      <p:pic>
        <p:nvPicPr>
          <p:cNvPr id="35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101" y="5019541"/>
            <a:ext cx="765245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6645566" y="4568862"/>
            <a:ext cx="22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Mail Access </a:t>
            </a:r>
            <a:r>
              <a:rPr lang="en-US" altLang="zh-TW" sz="1400" dirty="0"/>
              <a:t>Agent </a:t>
            </a:r>
            <a:r>
              <a:rPr lang="en-US" altLang="zh-TW" sz="1400" dirty="0" smtClean="0"/>
              <a:t>(MAA</a:t>
            </a:r>
            <a:r>
              <a:rPr lang="en-US" altLang="zh-TW" sz="1400" dirty="0"/>
              <a:t>) </a:t>
            </a:r>
          </a:p>
        </p:txBody>
      </p:sp>
      <p:sp>
        <p:nvSpPr>
          <p:cNvPr id="37" name="向右箭號 36"/>
          <p:cNvSpPr/>
          <p:nvPr/>
        </p:nvSpPr>
        <p:spPr bwMode="auto">
          <a:xfrm>
            <a:off x="2587930" y="2634280"/>
            <a:ext cx="513411" cy="337519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38" name="向右箭號 37"/>
          <p:cNvSpPr/>
          <p:nvPr/>
        </p:nvSpPr>
        <p:spPr bwMode="auto">
          <a:xfrm>
            <a:off x="4145895" y="2634280"/>
            <a:ext cx="871330" cy="337519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39" name="向右箭號 38"/>
          <p:cNvSpPr/>
          <p:nvPr/>
        </p:nvSpPr>
        <p:spPr bwMode="auto">
          <a:xfrm>
            <a:off x="6094729" y="2691116"/>
            <a:ext cx="1048063" cy="337519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7" name="向下箭號 16"/>
          <p:cNvSpPr/>
          <p:nvPr/>
        </p:nvSpPr>
        <p:spPr bwMode="auto">
          <a:xfrm>
            <a:off x="7495461" y="3689353"/>
            <a:ext cx="381000" cy="835062"/>
          </a:xfrm>
          <a:prstGeom prst="down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8" name="向左箭號 17"/>
          <p:cNvSpPr/>
          <p:nvPr/>
        </p:nvSpPr>
        <p:spPr bwMode="auto">
          <a:xfrm>
            <a:off x="5147009" y="5257800"/>
            <a:ext cx="1787191" cy="4572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2350490" y="302850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SMTP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5409058" y="496421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IMAP/POP3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7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dirty="0" smtClean="0"/>
              <a:t>More detailed view (incoming, for illustration only)</a:t>
            </a:r>
            <a:endParaRPr lang="zh-TW" altLang="en-US" dirty="0"/>
          </a:p>
          <a:p>
            <a:pPr lvl="1"/>
            <a:r>
              <a:rPr lang="en-US" altLang="zh-TW" dirty="0" smtClean="0"/>
              <a:t>Mail Delivery </a:t>
            </a:r>
            <a:r>
              <a:rPr lang="en-US" altLang="zh-TW" dirty="0"/>
              <a:t>Agent </a:t>
            </a:r>
            <a:r>
              <a:rPr lang="en-US" altLang="zh-TW" dirty="0" smtClean="0"/>
              <a:t>(MDA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Place </a:t>
            </a:r>
            <a:r>
              <a:rPr lang="en-US" altLang="zh-TW" dirty="0"/>
              <a:t>mails in users’ mail boxes </a:t>
            </a:r>
            <a:endParaRPr lang="zh-TW" altLang="en-US" dirty="0"/>
          </a:p>
          <a:p>
            <a:pPr lvl="1"/>
            <a:r>
              <a:rPr lang="en-US" altLang="zh-TW" dirty="0" smtClean="0"/>
              <a:t>Mail Access </a:t>
            </a:r>
            <a:r>
              <a:rPr lang="en-US" altLang="zh-TW" dirty="0"/>
              <a:t>Agent </a:t>
            </a:r>
            <a:r>
              <a:rPr lang="en-US" altLang="zh-TW" dirty="0" smtClean="0"/>
              <a:t>(MAA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Connects </a:t>
            </a:r>
            <a:r>
              <a:rPr lang="en-US" altLang="zh-TW" dirty="0"/>
              <a:t>the user agent to the mail box using POP or IMAP protocols </a:t>
            </a:r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Mail System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4526588" y="4038600"/>
            <a:ext cx="3264150" cy="251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50180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080" y="4253745"/>
            <a:ext cx="405582" cy="62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656" y="4268835"/>
            <a:ext cx="405582" cy="62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文字方塊 24"/>
          <p:cNvSpPr txBox="1"/>
          <p:nvPr/>
        </p:nvSpPr>
        <p:spPr>
          <a:xfrm>
            <a:off x="4624188" y="3976133"/>
            <a:ext cx="708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MTA</a:t>
            </a:r>
            <a:endParaRPr lang="zh-TW" altLang="en-US" sz="1400" dirty="0"/>
          </a:p>
        </p:txBody>
      </p:sp>
      <p:sp>
        <p:nvSpPr>
          <p:cNvPr id="26" name="雲朵形 25"/>
          <p:cNvSpPr/>
          <p:nvPr/>
        </p:nvSpPr>
        <p:spPr bwMode="auto">
          <a:xfrm>
            <a:off x="3429000" y="4160317"/>
            <a:ext cx="899722" cy="539833"/>
          </a:xfrm>
          <a:prstGeom prst="cloud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Internet</a:t>
            </a:r>
            <a:endParaRPr kumimoji="0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4670721" y="5491668"/>
            <a:ext cx="945034" cy="809387"/>
            <a:chOff x="6785045" y="4962489"/>
            <a:chExt cx="1783073" cy="1527138"/>
          </a:xfrm>
        </p:grpSpPr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5045" y="5226050"/>
              <a:ext cx="1554473" cy="126357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24" name="Picture 2" descr="https://lh3.ggpht.com/O0aW5qsyCkR2i7Bu-jUU1b5BWA_NygJ6ui4MgaAvL7gfqvVWqkOBscDaq4pn-vkwByUx=w30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1818" y="4962489"/>
              <a:ext cx="8763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文字方塊 32"/>
          <p:cNvSpPr txBox="1"/>
          <p:nvPr/>
        </p:nvSpPr>
        <p:spPr>
          <a:xfrm>
            <a:off x="4948524" y="6345567"/>
            <a:ext cx="309423" cy="163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MUA</a:t>
            </a:r>
            <a:endParaRPr lang="zh-TW" altLang="en-US" sz="1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5623573" y="3976133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MDA</a:t>
            </a:r>
            <a:endParaRPr lang="en-US" altLang="zh-TW" sz="1400" dirty="0"/>
          </a:p>
        </p:txBody>
      </p:sp>
      <p:pic>
        <p:nvPicPr>
          <p:cNvPr id="51214" name="Picture 14" descr="http://uxrepo.com/static/icon-sets/linecons/png32/256/000000/database-256-0000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637" y="4379477"/>
            <a:ext cx="438190" cy="50078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文字方塊 33"/>
          <p:cNvSpPr txBox="1"/>
          <p:nvPr/>
        </p:nvSpPr>
        <p:spPr>
          <a:xfrm>
            <a:off x="6668493" y="4034542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Storage</a:t>
            </a:r>
            <a:endParaRPr lang="en-US" altLang="zh-TW" sz="1400" dirty="0"/>
          </a:p>
        </p:txBody>
      </p:sp>
      <p:pic>
        <p:nvPicPr>
          <p:cNvPr id="35" name="Picture 4" descr="http://www.clipartbest.com/cliparts/9Tp/LxM/9TpLxMr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45" y="5659584"/>
            <a:ext cx="405582" cy="62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6860361" y="5402705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MAA</a:t>
            </a:r>
            <a:endParaRPr lang="en-US" altLang="zh-TW" sz="1400" dirty="0"/>
          </a:p>
        </p:txBody>
      </p:sp>
      <p:sp>
        <p:nvSpPr>
          <p:cNvPr id="37" name="向右箭號 36"/>
          <p:cNvSpPr/>
          <p:nvPr/>
        </p:nvSpPr>
        <p:spPr bwMode="auto">
          <a:xfrm>
            <a:off x="4396761" y="4395389"/>
            <a:ext cx="272109" cy="178886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38" name="向右箭號 37"/>
          <p:cNvSpPr/>
          <p:nvPr/>
        </p:nvSpPr>
        <p:spPr bwMode="auto">
          <a:xfrm>
            <a:off x="5222487" y="4395389"/>
            <a:ext cx="461807" cy="178886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39" name="向右箭號 38"/>
          <p:cNvSpPr/>
          <p:nvPr/>
        </p:nvSpPr>
        <p:spPr bwMode="auto">
          <a:xfrm>
            <a:off x="6255375" y="4425512"/>
            <a:ext cx="555476" cy="178886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7" name="向下箭號 16"/>
          <p:cNvSpPr/>
          <p:nvPr/>
        </p:nvSpPr>
        <p:spPr bwMode="auto">
          <a:xfrm>
            <a:off x="6997766" y="4954581"/>
            <a:ext cx="201931" cy="442585"/>
          </a:xfrm>
          <a:prstGeom prst="down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8" name="向左箭號 17"/>
          <p:cNvSpPr/>
          <p:nvPr/>
        </p:nvSpPr>
        <p:spPr bwMode="auto">
          <a:xfrm>
            <a:off x="5753080" y="5785862"/>
            <a:ext cx="947216" cy="242317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4237451" y="4613795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SMTP</a:t>
            </a:r>
            <a:endParaRPr lang="zh-TW" altLang="en-US" sz="11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5891967" y="5630260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IMAP/POP3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04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Major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Mail User Agent (MUA)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Help user read and compose mails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Outlook, web mail, Eudora…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Mail Transport Agent (MTA)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Route mails among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Mail Delivery Agent (MDA)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Place mails in users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mail boxes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Filter spam, virus…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3810000" cy="4648200"/>
          </a:xfrm>
        </p:spPr>
        <p:txBody>
          <a:bodyPr/>
          <a:lstStyle/>
          <a:p>
            <a:pPr marL="0" indent="0" eaLnBrk="1" hangingPunct="1"/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Mail Access Agent (MAA)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</a:rPr>
              <a:t>Connects the user agent to the mail box using POP or IMAP protocols</a:t>
            </a: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Mail Submission Agent (MSA)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</a:rPr>
              <a:t>Route mails to local MTA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</a:rPr>
              <a:t>Filter spam or virus before MUA sends mails to MTA</a:t>
            </a:r>
          </a:p>
          <a:p>
            <a:pPr marL="0" indent="0" eaLnBrk="1" hangingPunct="1"/>
            <a:endParaRPr lang="en-US" altLang="zh-TW" sz="1600" dirty="0" smtClean="0"/>
          </a:p>
        </p:txBody>
      </p:sp>
      <p:pic>
        <p:nvPicPr>
          <p:cNvPr id="4101" name="Picture 7" descr="img16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5" r="1770" b="3424"/>
          <a:stretch>
            <a:fillRect/>
          </a:stretch>
        </p:blipFill>
        <p:spPr>
          <a:xfrm>
            <a:off x="1828800" y="3962400"/>
            <a:ext cx="6477000" cy="2787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Message Stores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place on the local machine where email is stored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Usually the directory: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/mail or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/spool/mail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Users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 mails are stored in files named with each user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login name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Such as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/mail/lctseng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Permission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775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root:mail</a:t>
            </a:r>
            <a:r>
              <a:rPr lang="en-US" altLang="zh-TW" dirty="0" smtClean="0">
                <a:ea typeface="新細明體" panose="02020500000000000000" pitchFamily="18" charset="-120"/>
              </a:rPr>
              <a:t> as the owner and group owner</a:t>
            </a:r>
          </a:p>
          <a:p>
            <a:pPr lvl="3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drwxrwxr</a:t>
            </a:r>
            <a:r>
              <a:rPr lang="en-US" altLang="zh-TW" dirty="0" smtClean="0">
                <a:ea typeface="新細明體" panose="02020500000000000000" pitchFamily="18" charset="-120"/>
              </a:rPr>
              <a:t>-x  2 root  mail  512 Dec 16 15:51 mail/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 special mail programs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Using database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When the organization is large or for ISP with millions of customers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Better performance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5638800" y="103169"/>
            <a:ext cx="3124200" cy="1344631"/>
            <a:chOff x="5638800" y="103169"/>
            <a:chExt cx="3124200" cy="1344631"/>
          </a:xfrm>
        </p:grpSpPr>
        <p:pic>
          <p:nvPicPr>
            <p:cNvPr id="4" name="Picture 7" descr="img16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75" r="1770" b="3424"/>
            <a:stretch>
              <a:fillRect/>
            </a:stretch>
          </p:blipFill>
          <p:spPr bwMode="auto">
            <a:xfrm>
              <a:off x="5638800" y="103169"/>
              <a:ext cx="3124200" cy="134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"/>
            <p:cNvSpPr/>
            <p:nvPr/>
          </p:nvSpPr>
          <p:spPr bwMode="auto">
            <a:xfrm>
              <a:off x="8229600" y="533400"/>
              <a:ext cx="457200" cy="381000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3450</TotalTime>
  <Words>2376</Words>
  <Application>Microsoft Office PowerPoint</Application>
  <PresentationFormat>如螢幕大小 (4:3)</PresentationFormat>
  <Paragraphs>484</Paragraphs>
  <Slides>40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53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Mail System</vt:lpstr>
      <vt:lpstr>Mail System</vt:lpstr>
      <vt:lpstr>Mail System</vt:lpstr>
      <vt:lpstr>Mail System</vt:lpstr>
      <vt:lpstr>Mail System</vt:lpstr>
      <vt:lpstr>Mail System</vt:lpstr>
      <vt:lpstr>Mail System</vt:lpstr>
      <vt:lpstr>Mail System</vt:lpstr>
      <vt:lpstr>Mail System  – The Message Stores</vt:lpstr>
      <vt:lpstr>Mail System  – The User Agent (UA) (1)</vt:lpstr>
      <vt:lpstr>Mail System  – The User Agent (UA) (2)</vt:lpstr>
      <vt:lpstr>Mail System  – The Transport Agent (TA) (1)</vt:lpstr>
      <vt:lpstr>Mail System  – The Transport Agent (TA) (2)</vt:lpstr>
      <vt:lpstr>Mail System  – The Transport Agent (TA) (3)</vt:lpstr>
      <vt:lpstr>Mail System  – The Transport Agent (TA) (4)</vt:lpstr>
      <vt:lpstr>Mail System  – The Transport Agent (TA) (5)</vt:lpstr>
      <vt:lpstr>Mail System   – The Delivery Agent (DA) </vt:lpstr>
      <vt:lpstr>Mail System  – The Access Agent (AA) </vt:lpstr>
      <vt:lpstr>Mail System  – The Submission Agent (SA) </vt:lpstr>
      <vt:lpstr>Components of a Mail (1)</vt:lpstr>
      <vt:lpstr>Components of a Mail (2)</vt:lpstr>
      <vt:lpstr>Mail Addressing (1)</vt:lpstr>
      <vt:lpstr>Mail Addressing (2) -- (Mail eXchanger, mx)</vt:lpstr>
      <vt:lpstr>Mail Addressing (3)  -- (Mail eXchanger, mx) (2)</vt:lpstr>
      <vt:lpstr>Mail Headers (1)</vt:lpstr>
      <vt:lpstr>Mail Headers (2)</vt:lpstr>
      <vt:lpstr>Mail Headers (3)</vt:lpstr>
      <vt:lpstr>Mail Headers (4)</vt:lpstr>
      <vt:lpstr>Mail Headers (5)</vt:lpstr>
      <vt:lpstr>Mail Headers (6)</vt:lpstr>
      <vt:lpstr>Mail System Architecture</vt:lpstr>
      <vt:lpstr>Mail System Architecture –  Scalable architecture for medium sites</vt:lpstr>
      <vt:lpstr>Mail Alias</vt:lpstr>
      <vt:lpstr>Mail Alias  – Traditional aliasing mechanism (1)</vt:lpstr>
      <vt:lpstr>Mail Alias  – Traditional aliasing mechanism (2)</vt:lpstr>
      <vt:lpstr>Mail Alias  – Traditional aliasing mechanism (3)</vt:lpstr>
      <vt:lpstr>Mail Alias  – Traditional aliasing mechanism (4)</vt:lpstr>
      <vt:lpstr>Mail Alias  – Traditional aliasing mechanism (5)</vt:lpstr>
      <vt:lpstr>Mail Alias  – Traditional aliasing mechanism (6)</vt:lpstr>
      <vt:lpstr>vacation(1)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606</cp:revision>
  <cp:lastPrinted>1601-01-01T00:00:00Z</cp:lastPrinted>
  <dcterms:created xsi:type="dcterms:W3CDTF">1601-01-01T00:00:00Z</dcterms:created>
  <dcterms:modified xsi:type="dcterms:W3CDTF">2016-04-21T03:22:57Z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